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1" r:id="rId2"/>
    <p:sldId id="494" r:id="rId3"/>
    <p:sldId id="590" r:id="rId4"/>
    <p:sldId id="577" r:id="rId5"/>
    <p:sldId id="567" r:id="rId6"/>
    <p:sldId id="580" r:id="rId7"/>
    <p:sldId id="576" r:id="rId8"/>
    <p:sldId id="499" r:id="rId9"/>
    <p:sldId id="586" r:id="rId10"/>
    <p:sldId id="568" r:id="rId11"/>
    <p:sldId id="569" r:id="rId12"/>
    <p:sldId id="472" r:id="rId13"/>
    <p:sldId id="506" r:id="rId14"/>
    <p:sldId id="591" r:id="rId15"/>
    <p:sldId id="592" r:id="rId16"/>
    <p:sldId id="581" r:id="rId17"/>
    <p:sldId id="593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51156E-D414-4C7C-BD83-034DBF352528}">
          <p14:sldIdLst>
            <p14:sldId id="461"/>
            <p14:sldId id="494"/>
            <p14:sldId id="590"/>
            <p14:sldId id="577"/>
            <p14:sldId id="567"/>
            <p14:sldId id="580"/>
            <p14:sldId id="576"/>
            <p14:sldId id="499"/>
            <p14:sldId id="586"/>
            <p14:sldId id="568"/>
            <p14:sldId id="569"/>
            <p14:sldId id="472"/>
            <p14:sldId id="506"/>
            <p14:sldId id="591"/>
            <p14:sldId id="592"/>
            <p14:sldId id="581"/>
            <p14:sldId id="593"/>
          </p14:sldIdLst>
        </p14:section>
        <p14:section name="Untitled Section" id="{A73C0A05-C76D-45B2-852A-E67DB67E0A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ne Leschke" initials="J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2" autoAdjust="0"/>
    <p:restoredTop sz="82335" autoAdjust="0"/>
  </p:normalViewPr>
  <p:slideViewPr>
    <p:cSldViewPr>
      <p:cViewPr varScale="1">
        <p:scale>
          <a:sx n="95" d="100"/>
          <a:sy n="95" d="100"/>
        </p:scale>
        <p:origin x="22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 prev. contr'!$C$43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multiLvlStrRef>
              <c:f>'ben prev. contr'!$A$44:$B$47</c:f>
              <c:multiLvlStrCache>
                <c:ptCount val="4"/>
                <c:lvl>
                  <c:pt idx="0">
                    <c:v>A job of limited duration has ended</c:v>
                  </c:pt>
                  <c:pt idx="1">
                    <c:v>Dismissed or made redundant (proxy permanent)</c:v>
                  </c:pt>
                  <c:pt idx="2">
                    <c:v>A job of limited duration has ended</c:v>
                  </c:pt>
                  <c:pt idx="3">
                    <c:v>Dismissed or made redundant (proxy permanent)</c:v>
                  </c:pt>
                </c:lvl>
                <c:lvl>
                  <c:pt idx="0">
                    <c:v>youth (15-24)</c:v>
                  </c:pt>
                  <c:pt idx="2">
                    <c:v>adult (30-64)</c:v>
                  </c:pt>
                </c:lvl>
              </c:multiLvlStrCache>
            </c:multiLvlStrRef>
          </c:cat>
          <c:val>
            <c:numRef>
              <c:f>'ben prev. contr'!$C$44:$C$47</c:f>
              <c:numCache>
                <c:formatCode>General</c:formatCode>
                <c:ptCount val="4"/>
                <c:pt idx="0">
                  <c:v>25.45740292604961</c:v>
                </c:pt>
                <c:pt idx="1">
                  <c:v>43.914894946643521</c:v>
                </c:pt>
                <c:pt idx="2">
                  <c:v>47.432533452552143</c:v>
                </c:pt>
                <c:pt idx="3">
                  <c:v>59.007963074880323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1-49CC-93B5-3E8008CECD91}"/>
            </c:ext>
          </c:extLst>
        </c:ser>
        <c:ser>
          <c:idx val="1"/>
          <c:order val="1"/>
          <c:tx>
            <c:strRef>
              <c:f>'ben prev. contr'!$D$43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multiLvlStrRef>
              <c:f>'ben prev. contr'!$A$44:$B$47</c:f>
              <c:multiLvlStrCache>
                <c:ptCount val="4"/>
                <c:lvl>
                  <c:pt idx="0">
                    <c:v>A job of limited duration has ended</c:v>
                  </c:pt>
                  <c:pt idx="1">
                    <c:v>Dismissed or made redundant (proxy permanent)</c:v>
                  </c:pt>
                  <c:pt idx="2">
                    <c:v>A job of limited duration has ended</c:v>
                  </c:pt>
                  <c:pt idx="3">
                    <c:v>Dismissed or made redundant (proxy permanent)</c:v>
                  </c:pt>
                </c:lvl>
                <c:lvl>
                  <c:pt idx="0">
                    <c:v>youth (15-24)</c:v>
                  </c:pt>
                  <c:pt idx="2">
                    <c:v>adult (30-64)</c:v>
                  </c:pt>
                </c:lvl>
              </c:multiLvlStrCache>
            </c:multiLvlStrRef>
          </c:cat>
          <c:val>
            <c:numRef>
              <c:f>'ben prev. contr'!$D$44:$D$47</c:f>
              <c:numCache>
                <c:formatCode>General</c:formatCode>
                <c:ptCount val="4"/>
                <c:pt idx="0">
                  <c:v>27.045725429017374</c:v>
                </c:pt>
                <c:pt idx="1">
                  <c:v>35.498143038908871</c:v>
                </c:pt>
                <c:pt idx="2">
                  <c:v>48.701020045962196</c:v>
                </c:pt>
                <c:pt idx="3">
                  <c:v>53.548343702266649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1-49CC-93B5-3E8008CECD91}"/>
            </c:ext>
          </c:extLst>
        </c:ser>
        <c:ser>
          <c:idx val="2"/>
          <c:order val="2"/>
          <c:tx>
            <c:strRef>
              <c:f>'ben prev. contr'!$E$43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'ben prev. contr'!$A$44:$B$47</c:f>
              <c:multiLvlStrCache>
                <c:ptCount val="4"/>
                <c:lvl>
                  <c:pt idx="0">
                    <c:v>A job of limited duration has ended</c:v>
                  </c:pt>
                  <c:pt idx="1">
                    <c:v>Dismissed or made redundant (proxy permanent)</c:v>
                  </c:pt>
                  <c:pt idx="2">
                    <c:v>A job of limited duration has ended</c:v>
                  </c:pt>
                  <c:pt idx="3">
                    <c:v>Dismissed or made redundant (proxy permanent)</c:v>
                  </c:pt>
                </c:lvl>
                <c:lvl>
                  <c:pt idx="0">
                    <c:v>youth (15-24)</c:v>
                  </c:pt>
                  <c:pt idx="2">
                    <c:v>adult (30-64)</c:v>
                  </c:pt>
                </c:lvl>
              </c:multiLvlStrCache>
            </c:multiLvlStrRef>
          </c:cat>
          <c:val>
            <c:numRef>
              <c:f>'ben prev. contr'!$E$44:$E$47</c:f>
              <c:numCache>
                <c:formatCode>General</c:formatCode>
                <c:ptCount val="4"/>
                <c:pt idx="0">
                  <c:v>20.063066949209549</c:v>
                </c:pt>
                <c:pt idx="1">
                  <c:v>34.306846455019446</c:v>
                </c:pt>
                <c:pt idx="2">
                  <c:v>47.873938918517048</c:v>
                </c:pt>
                <c:pt idx="3">
                  <c:v>57.009839039987178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1-49CC-93B5-3E8008CEC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82656"/>
        <c:axId val="158584192"/>
      </c:barChart>
      <c:catAx>
        <c:axId val="15858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58584192"/>
        <c:crosses val="autoZero"/>
        <c:auto val="1"/>
        <c:lblAlgn val="ctr"/>
        <c:lblOffset val="100"/>
        <c:noMultiLvlLbl val="0"/>
      </c:catAx>
      <c:valAx>
        <c:axId val="15858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582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33D8C3C-64F2-43EC-A754-AD158B09B0B5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E6C5709-6E20-4F21-8E1C-470B2AF98AE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3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A493033-111A-4AF5-A88D-C6DFB33AC24D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BE7D7B5-84A4-4005-AD10-C60F5C92315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72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9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D7B5-84A4-4005-AD10-C60F5C9231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5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D7B5-84A4-4005-AD10-C60F5C9231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1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D7B5-84A4-4005-AD10-C60F5C9231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4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D7B5-84A4-4005-AD10-C60F5C9231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D7B5-84A4-4005-AD10-C60F5C9231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72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A40D-E82E-8E47-8E90-BB9908632C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1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9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3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1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9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E913-53AD-4F32-B7B6-DE52F6565AD6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1470-405C-47C4-84E5-2AE0B3657E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l.dbp@cb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dslive.oup.com/www.oup.com/academic/pdf/openaccess/9780190864798.pdf" TargetMode="External"/><Relationship Id="rId2" Type="http://schemas.openxmlformats.org/officeDocument/2006/relationships/hyperlink" Target="http://www.style-research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r>
              <a:rPr lang="fr-FR" sz="3600" b="1" dirty="0"/>
              <a:t>La couverture par l’indemnisation du chômage. </a:t>
            </a:r>
            <a:br>
              <a:rPr lang="fr-FR" sz="3600" b="1" dirty="0"/>
            </a:br>
            <a:r>
              <a:rPr lang="fr-FR" sz="3600" b="1" dirty="0"/>
              <a:t>Focus sur les </a:t>
            </a:r>
            <a:r>
              <a:rPr lang="fr-FR" sz="3600" b="1" dirty="0" smtClean="0"/>
              <a:t>jeunes en Europe suite à la crise de 2008 </a:t>
            </a:r>
            <a:endParaRPr lang="fr-FR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43" y="3863657"/>
            <a:ext cx="8675914" cy="2200274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CNAM </a:t>
            </a:r>
            <a:r>
              <a:rPr lang="fr-FR" dirty="0" smtClean="0"/>
              <a:t>- </a:t>
            </a:r>
            <a:r>
              <a:rPr lang="fr-FR" dirty="0"/>
              <a:t>Centre d'études de l'emploi et du travail</a:t>
            </a:r>
          </a:p>
          <a:p>
            <a:endParaRPr lang="fr-FR" dirty="0"/>
          </a:p>
          <a:p>
            <a:r>
              <a:rPr lang="fr-FR" dirty="0"/>
              <a:t>Paris, 15 </a:t>
            </a:r>
            <a:r>
              <a:rPr lang="fr-FR" dirty="0" err="1"/>
              <a:t>October</a:t>
            </a:r>
            <a:r>
              <a:rPr lang="fr-FR" dirty="0"/>
              <a:t> 2019</a:t>
            </a:r>
          </a:p>
          <a:p>
            <a:endParaRPr lang="fr-FR" dirty="0"/>
          </a:p>
          <a:p>
            <a:r>
              <a:rPr lang="fr-FR" dirty="0"/>
              <a:t>Janine </a:t>
            </a:r>
            <a:r>
              <a:rPr lang="fr-FR" dirty="0" err="1"/>
              <a:t>Leschke</a:t>
            </a:r>
            <a:r>
              <a:rPr lang="fr-FR" dirty="0"/>
              <a:t>, </a:t>
            </a:r>
            <a:r>
              <a:rPr lang="fr-FR" dirty="0" err="1"/>
              <a:t>professor</a:t>
            </a:r>
            <a:r>
              <a:rPr lang="fr-FR" dirty="0"/>
              <a:t> WSR, </a:t>
            </a:r>
            <a:r>
              <a:rPr lang="fr-FR" dirty="0" err="1"/>
              <a:t>Department</a:t>
            </a:r>
            <a:r>
              <a:rPr lang="fr-FR" dirty="0"/>
              <a:t> of International </a:t>
            </a:r>
            <a:r>
              <a:rPr lang="fr-FR" dirty="0" err="1"/>
              <a:t>Economics</a:t>
            </a:r>
            <a:r>
              <a:rPr lang="fr-FR" dirty="0"/>
              <a:t>, </a:t>
            </a:r>
            <a:r>
              <a:rPr lang="fr-FR" dirty="0" err="1"/>
              <a:t>Government</a:t>
            </a:r>
            <a:r>
              <a:rPr lang="fr-FR" dirty="0"/>
              <a:t> and Business (EGB), </a:t>
            </a:r>
            <a:r>
              <a:rPr lang="fr-FR" dirty="0" err="1"/>
              <a:t>Copenhagen</a:t>
            </a:r>
            <a:r>
              <a:rPr lang="fr-FR" dirty="0"/>
              <a:t> Business </a:t>
            </a:r>
            <a:r>
              <a:rPr lang="fr-FR" dirty="0" err="1"/>
              <a:t>School</a:t>
            </a:r>
            <a:r>
              <a:rPr lang="fr-FR" dirty="0"/>
              <a:t>, </a:t>
            </a:r>
            <a:r>
              <a:rPr lang="fr-FR" dirty="0">
                <a:hlinkClick r:id="rId3"/>
              </a:rPr>
              <a:t>jl.egb@cbs.dk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18" y="320104"/>
            <a:ext cx="360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Taux</a:t>
            </a:r>
            <a:r>
              <a:rPr lang="en-GB" sz="2800" b="1" dirty="0"/>
              <a:t> de couverture de </a:t>
            </a:r>
            <a:r>
              <a:rPr lang="en-GB" sz="2800" b="1" dirty="0" err="1"/>
              <a:t>l’indemnisation</a:t>
            </a:r>
            <a:r>
              <a:rPr lang="en-GB" sz="2800" b="1" dirty="0"/>
              <a:t> par </a:t>
            </a:r>
            <a:r>
              <a:rPr lang="en-GB" sz="2800" b="1" dirty="0" err="1"/>
              <a:t>âge</a:t>
            </a:r>
            <a:r>
              <a:rPr lang="en-GB" sz="2800" b="1" dirty="0"/>
              <a:t>, 2013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387" y="1196752"/>
            <a:ext cx="8241932" cy="5079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6276082"/>
            <a:ext cx="3933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Maquet</a:t>
            </a:r>
            <a:r>
              <a:rPr lang="en-US" sz="1400" dirty="0"/>
              <a:t> et al. 2016, p. 31, based on EU-LFS.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737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8201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Déterminants</a:t>
            </a:r>
            <a:r>
              <a:rPr lang="en-GB" sz="2800" b="1" dirty="0"/>
              <a:t> de la </a:t>
            </a:r>
            <a:r>
              <a:rPr lang="en-GB" sz="2800" b="1" dirty="0" err="1"/>
              <a:t>faible</a:t>
            </a:r>
            <a:r>
              <a:rPr lang="en-GB" sz="2800" b="1" dirty="0"/>
              <a:t> couverture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620688"/>
            <a:ext cx="5616624" cy="5918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1404" y="6526625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Maquet</a:t>
            </a:r>
            <a:r>
              <a:rPr lang="en-US" sz="1400" dirty="0"/>
              <a:t> et al. 2016, p. 33, based on MISSOC.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84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72" y="41264"/>
            <a:ext cx="9040319" cy="395666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100" b="1" dirty="0" err="1"/>
              <a:t>Réformes</a:t>
            </a:r>
            <a:r>
              <a:rPr lang="en-GB" sz="3100" b="1" dirty="0"/>
              <a:t> de </a:t>
            </a:r>
            <a:r>
              <a:rPr lang="en-GB" sz="3100" b="1" dirty="0" err="1"/>
              <a:t>l’indemnisation</a:t>
            </a:r>
            <a:r>
              <a:rPr lang="en-GB" sz="3100" b="1" dirty="0"/>
              <a:t> </a:t>
            </a:r>
            <a:r>
              <a:rPr lang="en-GB" sz="3100" b="1" dirty="0" err="1"/>
              <a:t>en</a:t>
            </a:r>
            <a:r>
              <a:rPr lang="en-GB" sz="3100" b="1" dirty="0"/>
              <a:t> Europe </a:t>
            </a:r>
            <a:r>
              <a:rPr lang="en-GB" sz="3100" b="1" dirty="0" err="1"/>
              <a:t>durant</a:t>
            </a:r>
            <a:r>
              <a:rPr lang="en-GB" sz="3100" b="1" dirty="0"/>
              <a:t> la </a:t>
            </a:r>
            <a:r>
              <a:rPr lang="en-GB" sz="3100" b="1" dirty="0" err="1" smtClean="0"/>
              <a:t>crise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576" y="6008679"/>
            <a:ext cx="2006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Leschke &amp; Finn 2019.</a:t>
            </a:r>
            <a:endParaRPr lang="en-US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79833"/>
              </p:ext>
            </p:extLst>
          </p:nvPr>
        </p:nvGraphicFramePr>
        <p:xfrm>
          <a:off x="457199" y="812008"/>
          <a:ext cx="7815944" cy="511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(Temporary) modifications of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Direction of change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2008-2009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Stimulus</a:t>
                      </a:r>
                      <a:r>
                        <a:rPr lang="en-GB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period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2010-2014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Austerity period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Eligibility (qualifying conditions)</a:t>
                      </a:r>
                      <a:endParaRPr lang="en-I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9644"/>
                          </a:solidFill>
                          <a:effectLst/>
                        </a:rPr>
                        <a:t>Relaxed</a:t>
                      </a:r>
                      <a:endParaRPr lang="en-IE" sz="1400" b="1" dirty="0">
                        <a:solidFill>
                          <a:srgbClr val="00964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  <a:effectLst/>
                        </a:rPr>
                        <a:t>*,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 Latvia, Portugal, Sweden(*) 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Portugal, Slovenia(*),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Spain*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74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Tightened 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 </a:t>
                      </a:r>
                      <a:endParaRPr lang="en-I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Belgium*,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Czech Republic,, Denmark*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, Greece, Hungary, Romania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1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Explicitly opened to new groups of workers </a:t>
                      </a:r>
                      <a:endParaRPr lang="en-IE" sz="1400" b="1" kern="1200" dirty="0">
                        <a:solidFill>
                          <a:srgbClr val="0096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France*,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Italy(*), Spain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Czech Republic*, Italy*, Slovenia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8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Benefit level</a:t>
                      </a:r>
                      <a:endParaRPr lang="en-IE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B050"/>
                          </a:solidFill>
                          <a:effectLst/>
                        </a:rPr>
                        <a:t>Increasing</a:t>
                      </a:r>
                      <a:endParaRPr lang="en-IE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Belgium, Bulgaria, Czech Republic, Netherlands, Poland, Slovenia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Belgium, Bulgaria, Slovenia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75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Lump-sum/One-off payment</a:t>
                      </a:r>
                      <a:endParaRPr lang="en-IE" sz="1400" b="1" kern="1200" dirty="0">
                        <a:solidFill>
                          <a:srgbClr val="0096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France*,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Greece, Italy, Spain 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Spain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74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Decreasing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Ireland(*)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Greece, Ireland*, Latvia, Poland, Portugal, Romania, Spain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Benefit duration</a:t>
                      </a:r>
                      <a:endParaRPr lang="en-I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</a:t>
                      </a:r>
                      <a:endParaRPr lang="en-IE" sz="1400" b="1" kern="1200" dirty="0">
                        <a:solidFill>
                          <a:srgbClr val="0096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Finland, Latvia, Lithuania, Portugal, Romania,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Spain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31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Decreasing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Czech Republic, Denmark, France, Ireland, Poland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1119" y="6347148"/>
            <a:ext cx="567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*</a:t>
            </a:r>
            <a:r>
              <a:rPr lang="en-GB" sz="1200" dirty="0" err="1"/>
              <a:t>Réforme</a:t>
            </a:r>
            <a:r>
              <a:rPr lang="en-GB" sz="1200" dirty="0"/>
              <a:t> qui </a:t>
            </a:r>
            <a:r>
              <a:rPr lang="en-GB" sz="1200" dirty="0" err="1"/>
              <a:t>concerne</a:t>
            </a:r>
            <a:r>
              <a:rPr lang="en-GB" sz="1200" dirty="0"/>
              <a:t> </a:t>
            </a:r>
            <a:r>
              <a:rPr lang="en-GB" sz="1200" dirty="0" err="1"/>
              <a:t>explicitement</a:t>
            </a:r>
            <a:r>
              <a:rPr lang="en-GB" sz="1200" dirty="0"/>
              <a:t> la jeunesse. (*) </a:t>
            </a:r>
            <a:r>
              <a:rPr lang="en-GB" sz="1200" dirty="0" err="1"/>
              <a:t>Réforme</a:t>
            </a:r>
            <a:r>
              <a:rPr lang="en-GB" sz="1200" dirty="0"/>
              <a:t> qui </a:t>
            </a:r>
            <a:r>
              <a:rPr lang="en-GB" sz="1200" dirty="0" err="1"/>
              <a:t>concerne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partie</a:t>
            </a:r>
            <a:r>
              <a:rPr lang="en-GB" sz="1200" dirty="0"/>
              <a:t> la jeunesse.</a:t>
            </a:r>
          </a:p>
          <a:p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064642" y="6005008"/>
            <a:ext cx="1871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aseline="30000" dirty="0"/>
              <a:t>1 </a:t>
            </a:r>
            <a:r>
              <a:rPr lang="en-GB" sz="1200" dirty="0"/>
              <a:t>Refers to social assistance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27F-5AE0-DA44-94CE-47E3F2FF00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10456" y="2026031"/>
            <a:ext cx="2040580" cy="855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0275" y="4451267"/>
            <a:ext cx="2012868" cy="853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94291" y="1779458"/>
            <a:ext cx="344549" cy="252829"/>
          </a:xfrm>
          <a:prstGeom prst="rightArrow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982820" y="2951726"/>
            <a:ext cx="345087" cy="279970"/>
          </a:xfrm>
          <a:prstGeom prst="rightArrow">
            <a:avLst>
              <a:gd name="adj1" fmla="val 50000"/>
              <a:gd name="adj2" fmla="val 47510"/>
            </a:avLst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6052677" y="4265762"/>
            <a:ext cx="309605" cy="285674"/>
          </a:xfrm>
          <a:prstGeom prst="rightArrow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6030523" y="3559831"/>
            <a:ext cx="353912" cy="285674"/>
          </a:xfrm>
          <a:prstGeom prst="rightArrow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7916791" y="1776584"/>
            <a:ext cx="359756" cy="273783"/>
          </a:xfrm>
          <a:prstGeom prst="rightArrow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7929059" y="2945738"/>
            <a:ext cx="371913" cy="265120"/>
          </a:xfrm>
          <a:prstGeom prst="rightArrow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8342671" y="2295731"/>
            <a:ext cx="362985" cy="3252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8337956" y="4715554"/>
            <a:ext cx="362985" cy="3252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767404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700" b="1" dirty="0" err="1"/>
              <a:t>Réformes</a:t>
            </a:r>
            <a:r>
              <a:rPr lang="en-GB" sz="2700" b="1" dirty="0"/>
              <a:t> de </a:t>
            </a:r>
            <a:r>
              <a:rPr lang="en-GB" sz="2700" b="1" dirty="0" err="1"/>
              <a:t>l’indemnisation</a:t>
            </a:r>
            <a:r>
              <a:rPr lang="en-GB" sz="2700" b="1" dirty="0"/>
              <a:t> : pendant la </a:t>
            </a:r>
            <a:r>
              <a:rPr lang="en-GB" sz="2700" b="1" dirty="0" err="1"/>
              <a:t>période</a:t>
            </a:r>
            <a:r>
              <a:rPr lang="en-GB" sz="2700" b="1" dirty="0"/>
              <a:t> de </a:t>
            </a:r>
            <a:r>
              <a:rPr lang="en-GB" sz="2700" b="1" dirty="0" err="1">
                <a:solidFill>
                  <a:schemeClr val="accent1"/>
                </a:solidFill>
              </a:rPr>
              <a:t>relance</a:t>
            </a:r>
            <a:r>
              <a:rPr lang="en-GB" sz="2700" b="1" dirty="0"/>
              <a:t>, pour les </a:t>
            </a:r>
            <a:r>
              <a:rPr lang="en-GB" sz="2700" b="1" dirty="0" err="1"/>
              <a:t>jeunes</a:t>
            </a:r>
            <a:r>
              <a:rPr lang="en-GB" sz="2700" b="1" dirty="0"/>
              <a:t>, un </a:t>
            </a:r>
            <a:r>
              <a:rPr lang="en-GB" sz="2700" b="1" dirty="0" err="1"/>
              <a:t>taux</a:t>
            </a:r>
            <a:r>
              <a:rPr lang="en-GB" sz="2700" b="1" dirty="0"/>
              <a:t> de couverture </a:t>
            </a:r>
            <a:r>
              <a:rPr lang="en-GB" sz="2700" b="1" dirty="0" err="1"/>
              <a:t>légèrement</a:t>
            </a:r>
            <a:r>
              <a:rPr lang="en-GB" sz="2700" b="1" dirty="0"/>
              <a:t> </a:t>
            </a:r>
            <a:r>
              <a:rPr lang="en-GB" sz="2700" b="1" dirty="0" err="1"/>
              <a:t>supérieur</a:t>
            </a:r>
            <a:r>
              <a:rPr lang="en-GB" sz="2700" b="1" dirty="0"/>
              <a:t> à </a:t>
            </a:r>
            <a:r>
              <a:rPr lang="en-GB" sz="2700" b="1" dirty="0" err="1"/>
              <a:t>celui</a:t>
            </a:r>
            <a:r>
              <a:rPr lang="en-GB" sz="2700" b="1" dirty="0"/>
              <a:t> de la </a:t>
            </a:r>
            <a:r>
              <a:rPr lang="en-GB" sz="2700" b="1" dirty="0" err="1"/>
              <a:t>période</a:t>
            </a:r>
            <a:r>
              <a:rPr lang="en-GB" sz="2700" b="1" dirty="0"/>
              <a:t> </a:t>
            </a:r>
            <a:r>
              <a:rPr lang="en-GB" sz="2700" b="1" dirty="0" err="1"/>
              <a:t>d’</a:t>
            </a:r>
            <a:r>
              <a:rPr lang="en-GB" sz="2700" b="1" dirty="0" err="1">
                <a:solidFill>
                  <a:schemeClr val="accent2"/>
                </a:solidFill>
              </a:rPr>
              <a:t>austérité</a:t>
            </a:r>
            <a:r>
              <a:rPr lang="en-GB" sz="2700" b="1" dirty="0"/>
              <a:t> 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2700" b="1" dirty="0"/>
              <a:t>coverage in 2007=100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27F-5AE0-DA44-94CE-47E3F2FF00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9592" y="5970998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Source: Leschke &amp; Finn 2019 based on EU-LFS, special extracts. Benefit duration: 1-2 months.</a:t>
            </a:r>
            <a:endParaRPr lang="en-US" sz="1400" dirty="0"/>
          </a:p>
          <a:p>
            <a:r>
              <a:rPr lang="en-GB" sz="1400" dirty="0"/>
              <a:t>Note: </a:t>
            </a:r>
            <a:r>
              <a:rPr lang="en-GB" sz="1400" dirty="0" err="1"/>
              <a:t>L’Italie</a:t>
            </a:r>
            <a:r>
              <a:rPr lang="en-GB" sz="1400" dirty="0"/>
              <a:t> ne figure pas pour des </a:t>
            </a:r>
            <a:r>
              <a:rPr lang="en-GB" sz="1400" dirty="0" err="1"/>
              <a:t>contraintes</a:t>
            </a:r>
            <a:r>
              <a:rPr lang="en-GB" sz="1400" dirty="0"/>
              <a:t> </a:t>
            </a:r>
            <a:r>
              <a:rPr lang="en-GB" sz="1400" dirty="0" err="1"/>
              <a:t>graphiques</a:t>
            </a:r>
            <a:r>
              <a:rPr lang="en-GB" sz="1400" dirty="0"/>
              <a:t> (augmentation </a:t>
            </a:r>
            <a:r>
              <a:rPr lang="en-GB" sz="1400" dirty="0" err="1"/>
              <a:t>très</a:t>
            </a:r>
            <a:r>
              <a:rPr lang="en-GB" sz="1400" dirty="0"/>
              <a:t> forte à </a:t>
            </a:r>
            <a:r>
              <a:rPr lang="en-GB" sz="1400" dirty="0" err="1"/>
              <a:t>partir</a:t>
            </a:r>
            <a:r>
              <a:rPr lang="en-GB" sz="1400" dirty="0"/>
              <a:t> d’un </a:t>
            </a:r>
            <a:r>
              <a:rPr lang="en-GB" sz="1400" dirty="0" err="1"/>
              <a:t>niveau</a:t>
            </a:r>
            <a:r>
              <a:rPr lang="en-GB" sz="1400" dirty="0"/>
              <a:t> </a:t>
            </a:r>
            <a:r>
              <a:rPr lang="en-GB" sz="1400" dirty="0" err="1"/>
              <a:t>très</a:t>
            </a:r>
            <a:r>
              <a:rPr lang="en-GB" sz="1400"/>
              <a:t> bas).</a:t>
            </a:r>
            <a:endParaRPr lang="en-GB" sz="1400" dirty="0"/>
          </a:p>
          <a:p>
            <a:r>
              <a:rPr lang="en-GB" sz="1400" dirty="0" err="1"/>
              <a:t>Jeunes</a:t>
            </a:r>
            <a:r>
              <a:rPr lang="en-GB" sz="1400" dirty="0"/>
              <a:t> : 15-24 </a:t>
            </a:r>
            <a:r>
              <a:rPr lang="en-GB" sz="1400" dirty="0" err="1"/>
              <a:t>ans</a:t>
            </a:r>
            <a:endParaRPr lang="en-US" sz="1400" dirty="0"/>
          </a:p>
          <a:p>
            <a:endParaRPr lang="en-US" sz="1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50" y="1709313"/>
            <a:ext cx="6995300" cy="42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92042" y="4773881"/>
            <a:ext cx="1977608" cy="463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122"/>
          </a:xfrm>
        </p:spPr>
        <p:txBody>
          <a:bodyPr>
            <a:noAutofit/>
          </a:bodyPr>
          <a:lstStyle/>
          <a:p>
            <a:r>
              <a:rPr lang="da-DK" sz="2800" b="1" dirty="0"/>
              <a:t>Recours à la flexibilité interne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27F-5AE0-DA44-94CE-47E3F2FF00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0" y="1899347"/>
            <a:ext cx="7505445" cy="40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0352" y="1116290"/>
            <a:ext cx="808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Développement</a:t>
            </a:r>
            <a:r>
              <a:rPr lang="en-GB" b="1" dirty="0"/>
              <a:t> de la </a:t>
            </a:r>
            <a:r>
              <a:rPr lang="en-GB" b="1" dirty="0" err="1"/>
              <a:t>réduction</a:t>
            </a:r>
            <a:r>
              <a:rPr lang="en-GB" b="1" dirty="0"/>
              <a:t> du temps de travail* (avec </a:t>
            </a:r>
            <a:r>
              <a:rPr lang="en-GB" b="1" dirty="0" err="1"/>
              <a:t>ou</a:t>
            </a:r>
            <a:r>
              <a:rPr lang="en-GB" b="1" dirty="0"/>
              <a:t> sans </a:t>
            </a:r>
            <a:r>
              <a:rPr lang="en-GB" b="1" dirty="0" err="1"/>
              <a:t>indemnisation</a:t>
            </a:r>
            <a:r>
              <a:rPr lang="en-GB" b="1" dirty="0"/>
              <a:t> du </a:t>
            </a:r>
            <a:r>
              <a:rPr lang="en-GB" b="1" dirty="0" err="1"/>
              <a:t>chômage</a:t>
            </a:r>
            <a:r>
              <a:rPr lang="en-GB" b="1" dirty="0"/>
              <a:t> </a:t>
            </a:r>
            <a:r>
              <a:rPr lang="en-GB" b="1" dirty="0" err="1"/>
              <a:t>partiel</a:t>
            </a:r>
            <a:r>
              <a:rPr lang="en-GB" b="1" dirty="0"/>
              <a:t>) dans l’EU27 </a:t>
            </a:r>
            <a:r>
              <a:rPr lang="en-GB" b="1" dirty="0" err="1"/>
              <a:t>selon</a:t>
            </a:r>
            <a:r>
              <a:rPr lang="en-GB" b="1" dirty="0"/>
              <a:t> </a:t>
            </a:r>
            <a:r>
              <a:rPr lang="en-GB" b="1" dirty="0" err="1"/>
              <a:t>l’âge</a:t>
            </a:r>
            <a:r>
              <a:rPr lang="en-GB" b="1" dirty="0"/>
              <a:t>, 2007-2013 (% de </a:t>
            </a:r>
            <a:r>
              <a:rPr lang="en-GB" b="1" dirty="0" err="1"/>
              <a:t>l’emploi</a:t>
            </a:r>
            <a:r>
              <a:rPr lang="en-GB" b="1" dirty="0"/>
              <a:t> total)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502" y="6161139"/>
            <a:ext cx="75694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Source: Leschke and Finn 2019, based on Eurostat LFS data, special extracts.</a:t>
            </a:r>
          </a:p>
          <a:p>
            <a:r>
              <a:rPr lang="en-GB" sz="1400" dirty="0"/>
              <a:t>*</a:t>
            </a:r>
            <a:r>
              <a:rPr lang="en-GB" sz="1400" dirty="0" err="1"/>
              <a:t>Personnes</a:t>
            </a:r>
            <a:r>
              <a:rPr lang="en-GB" sz="1400" dirty="0"/>
              <a:t> qui </a:t>
            </a:r>
            <a:r>
              <a:rPr lang="en-GB" sz="1400" dirty="0" err="1"/>
              <a:t>ont</a:t>
            </a:r>
            <a:r>
              <a:rPr lang="en-GB" sz="1400" dirty="0"/>
              <a:t> </a:t>
            </a:r>
            <a:r>
              <a:rPr lang="en-GB" sz="1400" dirty="0" err="1"/>
              <a:t>dû</a:t>
            </a:r>
            <a:r>
              <a:rPr lang="en-GB" sz="1400" dirty="0"/>
              <a:t> </a:t>
            </a:r>
            <a:r>
              <a:rPr lang="en-GB" sz="1400" dirty="0" err="1"/>
              <a:t>réduire</a:t>
            </a:r>
            <a:r>
              <a:rPr lang="en-GB" sz="1400" dirty="0"/>
              <a:t> </a:t>
            </a:r>
            <a:r>
              <a:rPr lang="en-GB" sz="1400" dirty="0" err="1"/>
              <a:t>leur</a:t>
            </a:r>
            <a:r>
              <a:rPr lang="en-GB" sz="1400" dirty="0"/>
              <a:t> temps </a:t>
            </a:r>
            <a:r>
              <a:rPr lang="en-GB" sz="1400" dirty="0" err="1"/>
              <a:t>habituel</a:t>
            </a:r>
            <a:r>
              <a:rPr lang="en-GB" sz="1400" dirty="0"/>
              <a:t> de travail </a:t>
            </a:r>
            <a:r>
              <a:rPr lang="en-GB" sz="1400" dirty="0" err="1"/>
              <a:t>en</a:t>
            </a:r>
            <a:r>
              <a:rPr lang="en-GB" sz="1400" dirty="0"/>
              <a:t> raison de </a:t>
            </a:r>
            <a:r>
              <a:rPr lang="en-GB" sz="1400" dirty="0" err="1"/>
              <a:t>mesures</a:t>
            </a:r>
            <a:r>
              <a:rPr lang="en-GB" sz="1400" dirty="0"/>
              <a:t> de partage du travail.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200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b="1" dirty="0"/>
              <a:t>Recours à la flexibilité interne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27F-5AE0-DA44-94CE-47E3F2FF00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3504" y="1420978"/>
            <a:ext cx="808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Réduction</a:t>
            </a:r>
            <a:r>
              <a:rPr lang="en-GB" b="1" dirty="0"/>
              <a:t> du temps de travail (avec </a:t>
            </a:r>
            <a:r>
              <a:rPr lang="en-GB" b="1" dirty="0" err="1"/>
              <a:t>ou</a:t>
            </a:r>
            <a:r>
              <a:rPr lang="en-GB" b="1" dirty="0"/>
              <a:t> sans </a:t>
            </a:r>
            <a:r>
              <a:rPr lang="en-GB" b="1" dirty="0" err="1"/>
              <a:t>mesures</a:t>
            </a:r>
            <a:r>
              <a:rPr lang="en-GB" b="1" dirty="0"/>
              <a:t> de </a:t>
            </a:r>
            <a:r>
              <a:rPr lang="en-GB" b="1" dirty="0" err="1"/>
              <a:t>chômage</a:t>
            </a:r>
            <a:r>
              <a:rPr lang="en-GB" b="1" dirty="0"/>
              <a:t> </a:t>
            </a:r>
            <a:r>
              <a:rPr lang="en-GB" b="1" dirty="0" err="1"/>
              <a:t>partiel</a:t>
            </a:r>
            <a:r>
              <a:rPr lang="en-GB" b="1" dirty="0"/>
              <a:t>) </a:t>
            </a:r>
            <a:r>
              <a:rPr lang="en-GB" b="1" dirty="0" err="1"/>
              <a:t>selon</a:t>
            </a:r>
            <a:r>
              <a:rPr lang="en-GB" b="1" dirty="0"/>
              <a:t> </a:t>
            </a:r>
            <a:r>
              <a:rPr lang="en-GB" b="1" dirty="0" err="1"/>
              <a:t>l’âge</a:t>
            </a:r>
            <a:r>
              <a:rPr lang="en-GB" b="1" dirty="0"/>
              <a:t> et le pays dans l’EU27, 2009 (% de </a:t>
            </a:r>
            <a:r>
              <a:rPr lang="en-GB" b="1" dirty="0" err="1"/>
              <a:t>l’emploi</a:t>
            </a:r>
            <a:r>
              <a:rPr lang="en-GB" b="1" dirty="0"/>
              <a:t> total)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502" y="6161139"/>
            <a:ext cx="7569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Leschke and Finn 2019, based on Eurostat LFS data, special extracts.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*</a:t>
            </a:r>
            <a:r>
              <a:rPr lang="en-GB" sz="1600" dirty="0" err="1">
                <a:solidFill>
                  <a:srgbClr val="FF0000"/>
                </a:solidFill>
              </a:rPr>
              <a:t>Personnes</a:t>
            </a:r>
            <a:r>
              <a:rPr lang="en-GB" sz="1600" dirty="0">
                <a:solidFill>
                  <a:srgbClr val="FF0000"/>
                </a:solidFill>
              </a:rPr>
              <a:t> qui </a:t>
            </a:r>
            <a:r>
              <a:rPr lang="en-GB" sz="1600" dirty="0" err="1">
                <a:solidFill>
                  <a:srgbClr val="FF0000"/>
                </a:solidFill>
              </a:rPr>
              <a:t>ont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dû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réduire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leur</a:t>
            </a:r>
            <a:r>
              <a:rPr lang="en-GB" sz="1600" dirty="0">
                <a:solidFill>
                  <a:srgbClr val="FF0000"/>
                </a:solidFill>
              </a:rPr>
              <a:t> temps </a:t>
            </a:r>
            <a:r>
              <a:rPr lang="en-GB" sz="1600" dirty="0" err="1">
                <a:solidFill>
                  <a:srgbClr val="FF0000"/>
                </a:solidFill>
              </a:rPr>
              <a:t>habituel</a:t>
            </a:r>
            <a:r>
              <a:rPr lang="en-GB" sz="1600" dirty="0">
                <a:solidFill>
                  <a:srgbClr val="FF0000"/>
                </a:solidFill>
              </a:rPr>
              <a:t> de travail </a:t>
            </a:r>
            <a:r>
              <a:rPr lang="en-GB" sz="1600" dirty="0" err="1">
                <a:solidFill>
                  <a:srgbClr val="FF0000"/>
                </a:solidFill>
              </a:rPr>
              <a:t>en</a:t>
            </a:r>
            <a:r>
              <a:rPr lang="en-GB" sz="1600" dirty="0">
                <a:solidFill>
                  <a:srgbClr val="FF0000"/>
                </a:solidFill>
              </a:rPr>
              <a:t> raison de </a:t>
            </a:r>
            <a:r>
              <a:rPr lang="en-GB" sz="1600" dirty="0" err="1">
                <a:solidFill>
                  <a:srgbClr val="FF0000"/>
                </a:solidFill>
              </a:rPr>
              <a:t>mesures</a:t>
            </a:r>
            <a:r>
              <a:rPr lang="en-GB" sz="1600" dirty="0">
                <a:solidFill>
                  <a:srgbClr val="FF0000"/>
                </a:solidFill>
              </a:rPr>
              <a:t> de partage du travail.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7" y="2019317"/>
            <a:ext cx="8176426" cy="41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2463" y="2246531"/>
            <a:ext cx="387049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$ </a:t>
            </a:r>
            <a:r>
              <a:rPr lang="en-GB" dirty="0" err="1"/>
              <a:t>Mesures</a:t>
            </a:r>
            <a:r>
              <a:rPr lang="en-GB" dirty="0"/>
              <a:t> </a:t>
            </a:r>
            <a:r>
              <a:rPr lang="en-GB" dirty="0" err="1"/>
              <a:t>anciennes</a:t>
            </a:r>
            <a:r>
              <a:rPr lang="en-GB" dirty="0"/>
              <a:t> de 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partiel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¤ </a:t>
            </a:r>
            <a:r>
              <a:rPr lang="en-GB" dirty="0" err="1"/>
              <a:t>Mesures</a:t>
            </a:r>
            <a:r>
              <a:rPr lang="en-GB" dirty="0"/>
              <a:t> </a:t>
            </a:r>
            <a:r>
              <a:rPr lang="en-GB" dirty="0" err="1"/>
              <a:t>récentes</a:t>
            </a:r>
            <a:r>
              <a:rPr lang="en-GB" dirty="0"/>
              <a:t> (</a:t>
            </a:r>
            <a:r>
              <a:rPr lang="en-GB" dirty="0" err="1"/>
              <a:t>provisoires</a:t>
            </a:r>
            <a:r>
              <a:rPr lang="en-GB" dirty="0"/>
              <a:t>) </a:t>
            </a:r>
            <a:r>
              <a:rPr lang="en-GB" dirty="0" err="1"/>
              <a:t>souvent</a:t>
            </a:r>
            <a:r>
              <a:rPr lang="en-GB" dirty="0"/>
              <a:t> </a:t>
            </a:r>
            <a:r>
              <a:rPr lang="en-GB" dirty="0" err="1"/>
              <a:t>moins</a:t>
            </a:r>
            <a:r>
              <a:rPr lang="en-GB" dirty="0"/>
              <a:t> </a:t>
            </a:r>
            <a:r>
              <a:rPr lang="en-GB" dirty="0" err="1"/>
              <a:t>généreuses</a:t>
            </a:r>
            <a:endParaRPr lang="en-US" dirty="0"/>
          </a:p>
          <a:p>
            <a:r>
              <a:rPr lang="en-GB" dirty="0"/>
              <a:t>/ absence de </a:t>
            </a:r>
            <a:r>
              <a:rPr lang="en-GB" dirty="0" err="1"/>
              <a:t>mesures</a:t>
            </a:r>
            <a:r>
              <a:rPr lang="en-GB" dirty="0"/>
              <a:t> de 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partiel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réservées</a:t>
            </a:r>
            <a:r>
              <a:rPr lang="en-GB" dirty="0"/>
              <a:t> à </a:t>
            </a:r>
            <a:r>
              <a:rPr lang="en-GB" dirty="0" err="1"/>
              <a:t>certains</a:t>
            </a:r>
            <a:r>
              <a:rPr lang="en-GB" dirty="0"/>
              <a:t> </a:t>
            </a:r>
            <a:r>
              <a:rPr lang="en-GB" dirty="0" err="1"/>
              <a:t>secteurs</a:t>
            </a:r>
            <a:r>
              <a:rPr lang="en-GB" dirty="0"/>
              <a:t> </a:t>
            </a:r>
            <a:r>
              <a:rPr lang="en-GB" dirty="0" err="1"/>
              <a:t>seulement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271916" y="2864531"/>
            <a:ext cx="3835811" cy="5825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6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56" y="116632"/>
            <a:ext cx="8229600" cy="927777"/>
          </a:xfrm>
        </p:spPr>
        <p:txBody>
          <a:bodyPr>
            <a:noAutofit/>
          </a:bodyPr>
          <a:lstStyle/>
          <a:p>
            <a:r>
              <a:rPr lang="en-US" sz="2800" b="1" dirty="0"/>
              <a:t>Conclusions et perspectives (1/2)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56" y="908721"/>
            <a:ext cx="8435280" cy="5276392"/>
          </a:xfrm>
        </p:spPr>
        <p:txBody>
          <a:bodyPr>
            <a:noAutofit/>
          </a:bodyPr>
          <a:lstStyle/>
          <a:p>
            <a:r>
              <a:rPr lang="en-GB" sz="2200" dirty="0" err="1">
                <a:sym typeface="Wingdings" panose="05000000000000000000" pitchFamily="2" charset="2"/>
              </a:rPr>
              <a:t>L’indemnisation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joue</a:t>
            </a:r>
            <a:r>
              <a:rPr lang="en-GB" sz="2200" dirty="0">
                <a:sym typeface="Wingdings" panose="05000000000000000000" pitchFamily="2" charset="2"/>
              </a:rPr>
              <a:t> un role </a:t>
            </a:r>
            <a:r>
              <a:rPr lang="en-GB" sz="2200" dirty="0" err="1">
                <a:sym typeface="Wingdings" panose="05000000000000000000" pitchFamily="2" charset="2"/>
              </a:rPr>
              <a:t>stabilisateur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aussi</a:t>
            </a:r>
            <a:r>
              <a:rPr lang="en-GB" sz="2200" dirty="0">
                <a:sym typeface="Wingdings" panose="05000000000000000000" pitchFamily="2" charset="2"/>
              </a:rPr>
              <a:t> bien du point de </a:t>
            </a:r>
            <a:r>
              <a:rPr lang="en-GB" sz="2200" dirty="0" err="1">
                <a:sym typeface="Wingdings" panose="05000000000000000000" pitchFamily="2" charset="2"/>
              </a:rPr>
              <a:t>vue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individuel</a:t>
            </a:r>
            <a:r>
              <a:rPr lang="en-GB" sz="2200" dirty="0">
                <a:sym typeface="Wingdings" panose="05000000000000000000" pitchFamily="2" charset="2"/>
              </a:rPr>
              <a:t> que social </a:t>
            </a:r>
          </a:p>
          <a:p>
            <a:r>
              <a:rPr lang="en-GB" sz="2200" dirty="0" err="1"/>
              <a:t>Ceux</a:t>
            </a:r>
            <a:r>
              <a:rPr lang="en-GB" sz="2200" dirty="0"/>
              <a:t> qui </a:t>
            </a:r>
            <a:r>
              <a:rPr lang="en-GB" sz="2200" dirty="0" err="1"/>
              <a:t>ont</a:t>
            </a:r>
            <a:r>
              <a:rPr lang="en-GB" sz="2200" dirty="0"/>
              <a:t> les </a:t>
            </a:r>
            <a:r>
              <a:rPr lang="en-GB" sz="2200" dirty="0" err="1"/>
              <a:t>risques</a:t>
            </a:r>
            <a:r>
              <a:rPr lang="en-GB" sz="2200" dirty="0"/>
              <a:t> de </a:t>
            </a:r>
            <a:r>
              <a:rPr lang="en-GB" sz="2200" dirty="0" err="1"/>
              <a:t>chômage</a:t>
            </a:r>
            <a:r>
              <a:rPr lang="en-GB" sz="2200" dirty="0"/>
              <a:t> les plus forts </a:t>
            </a:r>
            <a:r>
              <a:rPr lang="en-GB" sz="2200" dirty="0" err="1"/>
              <a:t>sont</a:t>
            </a:r>
            <a:r>
              <a:rPr lang="en-GB" sz="2200" dirty="0"/>
              <a:t> </a:t>
            </a:r>
            <a:r>
              <a:rPr lang="en-GB" sz="2200" dirty="0" err="1"/>
              <a:t>souvent</a:t>
            </a:r>
            <a:r>
              <a:rPr lang="en-GB" sz="2200" dirty="0"/>
              <a:t> </a:t>
            </a:r>
            <a:r>
              <a:rPr lang="en-GB" sz="2200" dirty="0" err="1"/>
              <a:t>ceux</a:t>
            </a:r>
            <a:r>
              <a:rPr lang="en-GB" sz="2200" dirty="0"/>
              <a:t> qui </a:t>
            </a:r>
            <a:r>
              <a:rPr lang="en-GB" sz="2200" dirty="0" err="1"/>
              <a:t>ont</a:t>
            </a:r>
            <a:r>
              <a:rPr lang="en-GB" sz="2200" dirty="0"/>
              <a:t> les protections les plus </a:t>
            </a:r>
            <a:r>
              <a:rPr lang="en-GB" sz="2200" dirty="0" err="1"/>
              <a:t>faibles</a:t>
            </a:r>
            <a:endParaRPr lang="en-GB" sz="2200" dirty="0"/>
          </a:p>
          <a:p>
            <a:r>
              <a:rPr lang="en-GB" sz="2200" dirty="0" err="1"/>
              <a:t>Lacunes</a:t>
            </a:r>
            <a:r>
              <a:rPr lang="en-GB" sz="2200" dirty="0"/>
              <a:t> dans la couverture par </a:t>
            </a:r>
            <a:r>
              <a:rPr lang="en-GB" sz="2200" dirty="0" err="1"/>
              <a:t>l’indemnisation</a:t>
            </a:r>
            <a:r>
              <a:rPr lang="en-GB" sz="2200" dirty="0"/>
              <a:t> : </a:t>
            </a:r>
          </a:p>
          <a:p>
            <a:pPr lvl="1"/>
            <a:r>
              <a:rPr lang="en-GB" sz="2200" dirty="0" err="1"/>
              <a:t>En</a:t>
            </a:r>
            <a:r>
              <a:rPr lang="en-GB" sz="2200" dirty="0"/>
              <a:t> </a:t>
            </a:r>
            <a:r>
              <a:rPr lang="en-GB" sz="2200" dirty="0" err="1"/>
              <a:t>partie</a:t>
            </a:r>
            <a:r>
              <a:rPr lang="en-GB" sz="2200" dirty="0"/>
              <a:t> </a:t>
            </a:r>
            <a:r>
              <a:rPr lang="en-GB" sz="2200" dirty="0" err="1"/>
              <a:t>en</a:t>
            </a:r>
            <a:r>
              <a:rPr lang="en-GB" sz="2200" dirty="0"/>
              <a:t> raison de politiques qui </a:t>
            </a:r>
            <a:r>
              <a:rPr lang="en-GB" sz="2200" dirty="0" err="1"/>
              <a:t>lient</a:t>
            </a:r>
            <a:r>
              <a:rPr lang="en-GB" sz="2200" dirty="0"/>
              <a:t> contributions et </a:t>
            </a:r>
            <a:r>
              <a:rPr lang="en-GB" sz="2200" dirty="0" err="1"/>
              <a:t>prestations</a:t>
            </a:r>
            <a:r>
              <a:rPr lang="en-GB" sz="2200" dirty="0"/>
              <a:t> ; </a:t>
            </a:r>
          </a:p>
          <a:p>
            <a:pPr lvl="1"/>
            <a:r>
              <a:rPr lang="en-GB" sz="2200" dirty="0" err="1"/>
              <a:t>En</a:t>
            </a:r>
            <a:r>
              <a:rPr lang="en-GB" sz="2200" dirty="0"/>
              <a:t> </a:t>
            </a:r>
            <a:r>
              <a:rPr lang="en-GB" sz="2200" dirty="0" err="1"/>
              <a:t>partie</a:t>
            </a:r>
            <a:r>
              <a:rPr lang="en-GB" sz="2200" dirty="0"/>
              <a:t> </a:t>
            </a:r>
            <a:r>
              <a:rPr lang="en-GB" sz="2200" dirty="0" err="1"/>
              <a:t>implicite</a:t>
            </a:r>
            <a:r>
              <a:rPr lang="en-GB" sz="2200" dirty="0"/>
              <a:t> </a:t>
            </a:r>
            <a:r>
              <a:rPr lang="en-GB" sz="2200" dirty="0" err="1"/>
              <a:t>parce</a:t>
            </a:r>
            <a:r>
              <a:rPr lang="en-GB" sz="2200" dirty="0"/>
              <a:t> que le </a:t>
            </a:r>
            <a:r>
              <a:rPr lang="en-GB" sz="2200" dirty="0" err="1"/>
              <a:t>développement</a:t>
            </a:r>
            <a:r>
              <a:rPr lang="en-GB" sz="2200" dirty="0"/>
              <a:t> de </a:t>
            </a:r>
            <a:r>
              <a:rPr lang="en-GB" sz="2200" dirty="0" err="1"/>
              <a:t>l’emploi</a:t>
            </a:r>
            <a:r>
              <a:rPr lang="en-GB" sz="2200" dirty="0"/>
              <a:t> </a:t>
            </a:r>
            <a:r>
              <a:rPr lang="en-GB" sz="2200" dirty="0" err="1"/>
              <a:t>atypique</a:t>
            </a:r>
            <a:r>
              <a:rPr lang="en-GB" sz="2200" dirty="0"/>
              <a:t> conduit à </a:t>
            </a:r>
            <a:r>
              <a:rPr lang="en-GB" sz="2200" dirty="0" err="1"/>
              <a:t>ce</a:t>
            </a:r>
            <a:r>
              <a:rPr lang="en-GB" sz="2200" dirty="0"/>
              <a:t> </a:t>
            </a:r>
            <a:r>
              <a:rPr lang="en-GB" sz="2200" dirty="0" err="1"/>
              <a:t>qu’un</a:t>
            </a:r>
            <a:r>
              <a:rPr lang="en-GB" sz="2200" dirty="0"/>
              <a:t> </a:t>
            </a:r>
            <a:r>
              <a:rPr lang="en-GB" sz="2200" dirty="0" err="1"/>
              <a:t>nombre</a:t>
            </a:r>
            <a:r>
              <a:rPr lang="en-GB" sz="2200" dirty="0"/>
              <a:t> croissant de </a:t>
            </a:r>
            <a:r>
              <a:rPr lang="en-GB" sz="2200" dirty="0" err="1"/>
              <a:t>demandeurs</a:t>
            </a:r>
            <a:r>
              <a:rPr lang="en-GB" sz="2200" dirty="0"/>
              <a:t> </a:t>
            </a:r>
            <a:r>
              <a:rPr lang="en-GB" sz="2200" dirty="0" err="1"/>
              <a:t>d’emploi</a:t>
            </a:r>
            <a:r>
              <a:rPr lang="en-GB" sz="2200" dirty="0"/>
              <a:t> ne </a:t>
            </a:r>
            <a:r>
              <a:rPr lang="en-GB" sz="2200" dirty="0" err="1"/>
              <a:t>parviennent</a:t>
            </a:r>
            <a:r>
              <a:rPr lang="en-GB" sz="2200" dirty="0"/>
              <a:t> pas à </a:t>
            </a:r>
            <a:r>
              <a:rPr lang="en-GB" sz="2200" dirty="0" err="1"/>
              <a:t>remplir</a:t>
            </a:r>
            <a:r>
              <a:rPr lang="en-GB" sz="2200" dirty="0"/>
              <a:t> les </a:t>
            </a:r>
            <a:r>
              <a:rPr lang="en-GB" sz="2200" dirty="0" err="1"/>
              <a:t>critères</a:t>
            </a:r>
            <a:r>
              <a:rPr lang="en-GB" sz="2200" dirty="0"/>
              <a:t> </a:t>
            </a:r>
            <a:r>
              <a:rPr lang="en-GB" sz="2200" dirty="0" err="1" smtClean="0"/>
              <a:t>d’éligibilité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2997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56" y="116632"/>
            <a:ext cx="8229600" cy="927777"/>
          </a:xfrm>
        </p:spPr>
        <p:txBody>
          <a:bodyPr>
            <a:noAutofit/>
          </a:bodyPr>
          <a:lstStyle/>
          <a:p>
            <a:r>
              <a:rPr lang="en-US" sz="2800" b="1" dirty="0"/>
              <a:t>Conclusions et perspectives (2/2)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56" y="908721"/>
            <a:ext cx="8435280" cy="5276392"/>
          </a:xfrm>
        </p:spPr>
        <p:txBody>
          <a:bodyPr>
            <a:noAutofit/>
          </a:bodyPr>
          <a:lstStyle/>
          <a:p>
            <a:endParaRPr lang="en-GB" sz="1800" dirty="0">
              <a:sym typeface="Wingdings" panose="05000000000000000000" pitchFamily="2" charset="2"/>
            </a:endParaRPr>
          </a:p>
          <a:p>
            <a:r>
              <a:rPr lang="en-GB" sz="2200" dirty="0"/>
              <a:t>Interactions entre les </a:t>
            </a:r>
            <a:r>
              <a:rPr lang="en-GB" sz="2200" dirty="0" err="1"/>
              <a:t>critères</a:t>
            </a:r>
            <a:r>
              <a:rPr lang="en-GB" sz="2200" dirty="0"/>
              <a:t> </a:t>
            </a:r>
            <a:r>
              <a:rPr lang="en-GB" sz="2200" dirty="0" err="1"/>
              <a:t>d’éligibilité</a:t>
            </a:r>
            <a:r>
              <a:rPr lang="en-GB" sz="2200" dirty="0"/>
              <a:t> à </a:t>
            </a:r>
            <a:r>
              <a:rPr lang="en-GB" sz="2200" dirty="0" err="1"/>
              <a:t>l’indemnisation</a:t>
            </a:r>
            <a:r>
              <a:rPr lang="en-GB" sz="2200" dirty="0"/>
              <a:t> et les </a:t>
            </a:r>
            <a:r>
              <a:rPr lang="en-GB" sz="2200" dirty="0" err="1"/>
              <a:t>caractéristiques</a:t>
            </a:r>
            <a:r>
              <a:rPr lang="en-GB" sz="2200" dirty="0"/>
              <a:t> du </a:t>
            </a:r>
            <a:r>
              <a:rPr lang="en-GB" sz="2200" dirty="0" err="1"/>
              <a:t>marché</a:t>
            </a:r>
            <a:r>
              <a:rPr lang="en-GB" sz="2200" dirty="0"/>
              <a:t> du travail. </a:t>
            </a:r>
            <a:endParaRPr lang="en-GB" sz="2200" dirty="0">
              <a:highlight>
                <a:srgbClr val="FFFF00"/>
              </a:highlight>
            </a:endParaRPr>
          </a:p>
          <a:p>
            <a:r>
              <a:rPr lang="en-GB" sz="2200" dirty="0">
                <a:sym typeface="Wingdings" panose="05000000000000000000" pitchFamily="2" charset="2"/>
              </a:rPr>
              <a:t>Il </a:t>
            </a:r>
            <a:r>
              <a:rPr lang="en-GB" sz="2200" dirty="0" err="1">
                <a:sym typeface="Wingdings" panose="05000000000000000000" pitchFamily="2" charset="2"/>
              </a:rPr>
              <a:t>est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nécessaire</a:t>
            </a:r>
            <a:r>
              <a:rPr lang="en-GB" sz="2200" dirty="0">
                <a:sym typeface="Wingdings" panose="05000000000000000000" pitchFamily="2" charset="2"/>
              </a:rPr>
              <a:t> de </a:t>
            </a:r>
            <a:r>
              <a:rPr lang="en-GB" sz="2200" dirty="0" err="1">
                <a:sym typeface="Wingdings" panose="05000000000000000000" pitchFamily="2" charset="2"/>
              </a:rPr>
              <a:t>considérer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attentivement</a:t>
            </a:r>
            <a:r>
              <a:rPr lang="en-GB" sz="2200" dirty="0">
                <a:sym typeface="Wingdings" panose="05000000000000000000" pitchFamily="2" charset="2"/>
              </a:rPr>
              <a:t> comment les </a:t>
            </a:r>
            <a:r>
              <a:rPr lang="en-GB" sz="2200" dirty="0" err="1">
                <a:sym typeface="Wingdings" panose="05000000000000000000" pitchFamily="2" charset="2"/>
              </a:rPr>
              <a:t>régulations</a:t>
            </a:r>
            <a:r>
              <a:rPr lang="en-GB" sz="2200" dirty="0">
                <a:sym typeface="Wingdings" panose="05000000000000000000" pitchFamily="2" charset="2"/>
              </a:rPr>
              <a:t> du </a:t>
            </a:r>
            <a:r>
              <a:rPr lang="en-GB" sz="2200" dirty="0" err="1">
                <a:sym typeface="Wingdings" panose="05000000000000000000" pitchFamily="2" charset="2"/>
              </a:rPr>
              <a:t>marché</a:t>
            </a:r>
            <a:r>
              <a:rPr lang="en-GB" sz="2200" dirty="0">
                <a:sym typeface="Wingdings" panose="05000000000000000000" pitchFamily="2" charset="2"/>
              </a:rPr>
              <a:t> du travail, la </a:t>
            </a:r>
            <a:r>
              <a:rPr lang="en-GB" sz="2200" dirty="0" err="1">
                <a:sym typeface="Wingdings" panose="05000000000000000000" pitchFamily="2" charset="2"/>
              </a:rPr>
              <a:t>négociation</a:t>
            </a:r>
            <a:r>
              <a:rPr lang="en-GB" sz="2200" dirty="0">
                <a:sym typeface="Wingdings" panose="05000000000000000000" pitchFamily="2" charset="2"/>
              </a:rPr>
              <a:t> collective et la couverture par </a:t>
            </a:r>
            <a:r>
              <a:rPr lang="en-GB" sz="2200" dirty="0" err="1">
                <a:sym typeface="Wingdings" panose="05000000000000000000" pitchFamily="2" charset="2"/>
              </a:rPr>
              <a:t>l’indemnisation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interagissent</a:t>
            </a:r>
            <a:r>
              <a:rPr lang="en-GB" sz="2200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GB" sz="2200" dirty="0" err="1">
                <a:sym typeface="Wingdings" panose="05000000000000000000" pitchFamily="2" charset="2"/>
              </a:rPr>
              <a:t>Réduire</a:t>
            </a:r>
            <a:r>
              <a:rPr lang="en-GB" sz="2200" dirty="0">
                <a:sym typeface="Wingdings" panose="05000000000000000000" pitchFamily="2" charset="2"/>
              </a:rPr>
              <a:t> les </a:t>
            </a:r>
            <a:r>
              <a:rPr lang="en-GB" sz="2200" dirty="0" err="1">
                <a:sym typeface="Wingdings" panose="05000000000000000000" pitchFamily="2" charset="2"/>
              </a:rPr>
              <a:t>possiblités</a:t>
            </a:r>
            <a:r>
              <a:rPr lang="en-GB" sz="2200" dirty="0">
                <a:sym typeface="Wingdings" panose="05000000000000000000" pitchFamily="2" charset="2"/>
              </a:rPr>
              <a:t> pour les </a:t>
            </a:r>
            <a:r>
              <a:rPr lang="en-GB" sz="2200" dirty="0" err="1">
                <a:sym typeface="Wingdings" panose="05000000000000000000" pitchFamily="2" charset="2"/>
              </a:rPr>
              <a:t>employeurs</a:t>
            </a:r>
            <a:r>
              <a:rPr lang="en-GB" sz="2200" dirty="0">
                <a:sym typeface="Wingdings" panose="05000000000000000000" pitchFamily="2" charset="2"/>
              </a:rPr>
              <a:t> de </a:t>
            </a:r>
            <a:r>
              <a:rPr lang="en-GB" sz="2200" dirty="0" err="1">
                <a:sym typeface="Wingdings" panose="05000000000000000000" pitchFamily="2" charset="2"/>
              </a:rPr>
              <a:t>recourir</a:t>
            </a:r>
            <a:r>
              <a:rPr lang="en-GB" sz="2200" dirty="0">
                <a:sym typeface="Wingdings" panose="05000000000000000000" pitchFamily="2" charset="2"/>
              </a:rPr>
              <a:t> à des </a:t>
            </a:r>
            <a:r>
              <a:rPr lang="en-GB" sz="2200" dirty="0" err="1">
                <a:sym typeface="Wingdings" panose="05000000000000000000" pitchFamily="2" charset="2"/>
              </a:rPr>
              <a:t>emplois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atypiques</a:t>
            </a:r>
            <a:r>
              <a:rPr lang="en-GB" sz="2200" dirty="0">
                <a:sym typeface="Wingdings" panose="05000000000000000000" pitchFamily="2" charset="2"/>
              </a:rPr>
              <a:t> (via la regulation du </a:t>
            </a:r>
            <a:r>
              <a:rPr lang="en-GB" sz="2200" dirty="0" err="1">
                <a:sym typeface="Wingdings" panose="05000000000000000000" pitchFamily="2" charset="2"/>
              </a:rPr>
              <a:t>marché</a:t>
            </a:r>
            <a:r>
              <a:rPr lang="en-GB" sz="2200" dirty="0">
                <a:sym typeface="Wingdings" panose="05000000000000000000" pitchFamily="2" charset="2"/>
              </a:rPr>
              <a:t> du travail et la </a:t>
            </a:r>
            <a:r>
              <a:rPr lang="en-GB" sz="2200" dirty="0" err="1">
                <a:sym typeface="Wingdings" panose="05000000000000000000" pitchFamily="2" charset="2"/>
              </a:rPr>
              <a:t>négociation</a:t>
            </a:r>
            <a:r>
              <a:rPr lang="en-GB" sz="2200" dirty="0">
                <a:sym typeface="Wingdings" panose="05000000000000000000" pitchFamily="2" charset="2"/>
              </a:rPr>
              <a:t> collective)</a:t>
            </a:r>
          </a:p>
          <a:p>
            <a:pPr lvl="1"/>
            <a:r>
              <a:rPr lang="en-GB" sz="2200" dirty="0" err="1">
                <a:sym typeface="Wingdings" panose="05000000000000000000" pitchFamily="2" charset="2"/>
              </a:rPr>
              <a:t>Eviter</a:t>
            </a:r>
            <a:r>
              <a:rPr lang="en-GB" sz="2200" dirty="0">
                <a:sym typeface="Wingdings" panose="05000000000000000000" pitchFamily="2" charset="2"/>
              </a:rPr>
              <a:t> les </a:t>
            </a:r>
            <a:r>
              <a:rPr lang="en-GB" sz="2200" dirty="0" err="1">
                <a:sym typeface="Wingdings" panose="05000000000000000000" pitchFamily="2" charset="2"/>
              </a:rPr>
              <a:t>incitations</a:t>
            </a:r>
            <a:r>
              <a:rPr lang="en-GB" sz="2200" dirty="0">
                <a:sym typeface="Wingdings" panose="05000000000000000000" pitchFamily="2" charset="2"/>
              </a:rPr>
              <a:t> (</a:t>
            </a:r>
            <a:r>
              <a:rPr lang="en-GB" sz="2200" dirty="0" err="1">
                <a:sym typeface="Wingdings" panose="05000000000000000000" pitchFamily="2" charset="2"/>
              </a:rPr>
              <a:t>genrées</a:t>
            </a:r>
            <a:r>
              <a:rPr lang="en-GB" sz="2200" dirty="0">
                <a:sym typeface="Wingdings" panose="05000000000000000000" pitchFamily="2" charset="2"/>
              </a:rPr>
              <a:t>) à </a:t>
            </a:r>
            <a:r>
              <a:rPr lang="en-GB" sz="2200" dirty="0" err="1">
                <a:sym typeface="Wingdings" panose="05000000000000000000" pitchFamily="2" charset="2"/>
              </a:rPr>
              <a:t>occuper</a:t>
            </a:r>
            <a:r>
              <a:rPr lang="en-GB" sz="2200" dirty="0">
                <a:sym typeface="Wingdings" panose="05000000000000000000" pitchFamily="2" charset="2"/>
              </a:rPr>
              <a:t> un </a:t>
            </a:r>
            <a:r>
              <a:rPr lang="en-GB" sz="2200" dirty="0" err="1">
                <a:sym typeface="Wingdings" panose="05000000000000000000" pitchFamily="2" charset="2"/>
              </a:rPr>
              <a:t>emploi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atypique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en</a:t>
            </a:r>
            <a:r>
              <a:rPr lang="en-GB" sz="2200" dirty="0">
                <a:sym typeface="Wingdings" panose="05000000000000000000" pitchFamily="2" charset="2"/>
              </a:rPr>
              <a:t> matière de protection </a:t>
            </a:r>
            <a:r>
              <a:rPr lang="en-GB" sz="2200" dirty="0" err="1">
                <a:sym typeface="Wingdings" panose="05000000000000000000" pitchFamily="2" charset="2"/>
              </a:rPr>
              <a:t>sociale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ou</a:t>
            </a:r>
            <a:r>
              <a:rPr lang="en-GB" sz="2200" dirty="0">
                <a:sym typeface="Wingdings" panose="05000000000000000000" pitchFamily="2" charset="2"/>
              </a:rPr>
              <a:t> de </a:t>
            </a:r>
            <a:r>
              <a:rPr lang="en-GB" sz="2200" dirty="0" err="1">
                <a:sym typeface="Wingdings" panose="05000000000000000000" pitchFamily="2" charset="2"/>
              </a:rPr>
              <a:t>fiscalité</a:t>
            </a:r>
            <a:endParaRPr lang="en-GB" sz="2200" dirty="0">
              <a:sym typeface="Wingdings" panose="05000000000000000000" pitchFamily="2" charset="2"/>
            </a:endParaRP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Revoir les </a:t>
            </a:r>
            <a:r>
              <a:rPr lang="en-GB" sz="2200" dirty="0" err="1">
                <a:sym typeface="Wingdings" panose="05000000000000000000" pitchFamily="2" charset="2"/>
              </a:rPr>
              <a:t>principes</a:t>
            </a:r>
            <a:r>
              <a:rPr lang="en-GB" sz="2200" dirty="0">
                <a:sym typeface="Wingdings" panose="05000000000000000000" pitchFamily="2" charset="2"/>
              </a:rPr>
              <a:t> de </a:t>
            </a:r>
            <a:r>
              <a:rPr lang="en-GB" sz="2200" dirty="0" err="1">
                <a:sym typeface="Wingdings" panose="05000000000000000000" pitchFamily="2" charset="2"/>
              </a:rPr>
              <a:t>l’indemnisation</a:t>
            </a:r>
            <a:r>
              <a:rPr lang="en-GB" sz="2200" dirty="0">
                <a:sym typeface="Wingdings" panose="05000000000000000000" pitchFamily="2" charset="2"/>
              </a:rPr>
              <a:t> qui </a:t>
            </a:r>
            <a:r>
              <a:rPr lang="en-GB" sz="2200" dirty="0" err="1">
                <a:sym typeface="Wingdings" panose="05000000000000000000" pitchFamily="2" charset="2"/>
              </a:rPr>
              <a:t>reposent</a:t>
            </a:r>
            <a:r>
              <a:rPr lang="en-GB" sz="2200" dirty="0">
                <a:sym typeface="Wingdings" panose="05000000000000000000" pitchFamily="2" charset="2"/>
              </a:rPr>
              <a:t> sur </a:t>
            </a:r>
            <a:r>
              <a:rPr lang="en-GB" sz="2200" dirty="0" err="1">
                <a:sym typeface="Wingdings" panose="05000000000000000000" pitchFamily="2" charset="2"/>
              </a:rPr>
              <a:t>l’emploi</a:t>
            </a:r>
            <a:r>
              <a:rPr lang="en-GB" sz="2200" dirty="0">
                <a:sym typeface="Wingdings" panose="05000000000000000000" pitchFamily="2" charset="2"/>
              </a:rPr>
              <a:t> standard </a:t>
            </a:r>
          </a:p>
          <a:p>
            <a:pPr lvl="2"/>
            <a:r>
              <a:rPr lang="en-GB" sz="2200" dirty="0">
                <a:sym typeface="Wingdings" panose="05000000000000000000" pitchFamily="2" charset="2"/>
              </a:rPr>
              <a:t>Existence </a:t>
            </a:r>
            <a:r>
              <a:rPr lang="en-GB" sz="2200" dirty="0" err="1">
                <a:sym typeface="Wingdings" panose="05000000000000000000" pitchFamily="2" charset="2"/>
              </a:rPr>
              <a:t>d’une</a:t>
            </a:r>
            <a:r>
              <a:rPr lang="en-GB" sz="2200" dirty="0">
                <a:sym typeface="Wingdings" panose="05000000000000000000" pitchFamily="2" charset="2"/>
              </a:rPr>
              <a:t> allocation </a:t>
            </a:r>
            <a:r>
              <a:rPr lang="en-GB" sz="2200" dirty="0" err="1">
                <a:sym typeface="Wingdings" panose="05000000000000000000" pitchFamily="2" charset="2"/>
              </a:rPr>
              <a:t>plancher</a:t>
            </a:r>
            <a:r>
              <a:rPr lang="en-GB" sz="2200" dirty="0">
                <a:sym typeface="Wingdings" panose="05000000000000000000" pitchFamily="2" charset="2"/>
              </a:rPr>
              <a:t> / d’un </a:t>
            </a:r>
            <a:r>
              <a:rPr lang="en-GB" sz="2200" dirty="0" err="1">
                <a:sym typeface="Wingdings" panose="05000000000000000000" pitchFamily="2" charset="2"/>
              </a:rPr>
              <a:t>revenu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universel</a:t>
            </a:r>
            <a:r>
              <a:rPr lang="en-GB" sz="2200" dirty="0">
                <a:sym typeface="Wingdings" panose="05000000000000000000" pitchFamily="2" charset="2"/>
              </a:rPr>
              <a:t> ?</a:t>
            </a:r>
          </a:p>
          <a:p>
            <a:pPr lvl="1"/>
            <a:r>
              <a:rPr lang="en-GB" sz="2200" dirty="0" err="1">
                <a:sym typeface="Wingdings" panose="05000000000000000000" pitchFamily="2" charset="2"/>
              </a:rPr>
              <a:t>Soutenir</a:t>
            </a:r>
            <a:r>
              <a:rPr lang="en-GB" sz="2200" dirty="0">
                <a:sym typeface="Wingdings" panose="05000000000000000000" pitchFamily="2" charset="2"/>
              </a:rPr>
              <a:t> la </a:t>
            </a:r>
            <a:r>
              <a:rPr lang="en-GB" sz="2200" dirty="0" err="1">
                <a:sym typeface="Wingdings" panose="05000000000000000000" pitchFamily="2" charset="2"/>
              </a:rPr>
              <a:t>flexibilité</a:t>
            </a:r>
            <a:r>
              <a:rPr lang="en-GB" sz="2200" dirty="0">
                <a:sym typeface="Wingdings" panose="05000000000000000000" pitchFamily="2" charset="2"/>
              </a:rPr>
              <a:t> interne </a:t>
            </a:r>
            <a:r>
              <a:rPr lang="en-GB" sz="2200" dirty="0" err="1">
                <a:sym typeface="Wingdings" panose="05000000000000000000" pitchFamily="2" charset="2"/>
              </a:rPr>
              <a:t>plutôt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qu’externe</a:t>
            </a:r>
            <a:r>
              <a:rPr lang="en-GB" sz="2200" dirty="0">
                <a:sym typeface="Wingdings" panose="05000000000000000000" pitchFamily="2" charset="2"/>
              </a:rPr>
              <a:t> (</a:t>
            </a:r>
            <a:r>
              <a:rPr lang="en-GB" sz="2200" dirty="0" err="1">
                <a:sym typeface="Wingdings" panose="05000000000000000000" pitchFamily="2" charset="2"/>
              </a:rPr>
              <a:t>recours</a:t>
            </a:r>
            <a:r>
              <a:rPr lang="en-GB" sz="2200" dirty="0">
                <a:sym typeface="Wingdings" panose="05000000000000000000" pitchFamily="2" charset="2"/>
              </a:rPr>
              <a:t> au </a:t>
            </a:r>
            <a:r>
              <a:rPr lang="en-GB" sz="2200" dirty="0" err="1">
                <a:sym typeface="Wingdings" panose="05000000000000000000" pitchFamily="2" charset="2"/>
              </a:rPr>
              <a:t>chômage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partiel</a:t>
            </a:r>
            <a:r>
              <a:rPr lang="en-GB" sz="2200" dirty="0">
                <a:sym typeface="Wingdings" panose="05000000000000000000" pitchFamily="2" charset="2"/>
              </a:rPr>
              <a:t>) </a:t>
            </a:r>
          </a:p>
          <a:p>
            <a:endParaRPr lang="en-GB" sz="1800" dirty="0">
              <a:highlight>
                <a:srgbClr val="FFFF00"/>
              </a:highlight>
            </a:endParaRP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666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/>
            </a:r>
            <a:br>
              <a:rPr lang="da-DK" sz="2800" b="1" dirty="0"/>
            </a:br>
            <a:r>
              <a:rPr lang="da-DK" sz="2800" b="1" dirty="0"/>
              <a:t>Contexte /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92276"/>
            <a:ext cx="8682838" cy="4645917"/>
          </a:xfrm>
        </p:spPr>
        <p:txBody>
          <a:bodyPr>
            <a:normAutofit/>
          </a:bodyPr>
          <a:lstStyle/>
          <a:p>
            <a:r>
              <a:rPr lang="da-DK" sz="1800" dirty="0"/>
              <a:t>Projet (FP 7 STYLE) financé par la Commission européenne”</a:t>
            </a:r>
            <a:r>
              <a:rPr lang="da-DK" sz="1800" b="1" dirty="0"/>
              <a:t>Strategic Transitions for Youth Labour in Europe</a:t>
            </a:r>
            <a:r>
              <a:rPr lang="da-DK" sz="1800" dirty="0"/>
              <a:t>” </a:t>
            </a:r>
            <a:r>
              <a:rPr lang="en-US" sz="1800" dirty="0">
                <a:hlinkClick r:id="rId2"/>
              </a:rPr>
              <a:t>http://www.style-research.eu/</a:t>
            </a:r>
            <a:endParaRPr lang="en-US" sz="1800" dirty="0"/>
          </a:p>
          <a:p>
            <a:r>
              <a:rPr lang="en-US" sz="1800" dirty="0" err="1"/>
              <a:t>Résultats</a:t>
            </a:r>
            <a:r>
              <a:rPr lang="en-US" sz="1800" dirty="0"/>
              <a:t> </a:t>
            </a:r>
            <a:r>
              <a:rPr lang="en-US" sz="1800" dirty="0" err="1"/>
              <a:t>publiés</a:t>
            </a:r>
            <a:r>
              <a:rPr lang="en-US" sz="1800" dirty="0"/>
              <a:t> dans un </a:t>
            </a:r>
            <a:r>
              <a:rPr lang="en-US" sz="1800" dirty="0" err="1"/>
              <a:t>ouvrage</a:t>
            </a:r>
            <a:r>
              <a:rPr lang="en-US" sz="1800" dirty="0"/>
              <a:t> (chez Oxford University Press) et dans un </a:t>
            </a:r>
            <a:r>
              <a:rPr lang="en-US" sz="1800" dirty="0" err="1"/>
              <a:t>manuel</a:t>
            </a:r>
            <a:r>
              <a:rPr lang="en-US" sz="1800" dirty="0"/>
              <a:t> à destination des </a:t>
            </a:r>
            <a:r>
              <a:rPr lang="en-US" sz="1800" dirty="0" err="1"/>
              <a:t>professionnels</a:t>
            </a:r>
            <a:endParaRPr lang="en-US" sz="1800" dirty="0"/>
          </a:p>
          <a:p>
            <a:r>
              <a:rPr lang="en-US" sz="1800" dirty="0" err="1"/>
              <a:t>Cette</a:t>
            </a:r>
            <a:r>
              <a:rPr lang="en-US" sz="1800" dirty="0"/>
              <a:t> intervention </a:t>
            </a:r>
            <a:r>
              <a:rPr lang="en-US" sz="1800" dirty="0" err="1"/>
              <a:t>s’appuie</a:t>
            </a:r>
            <a:r>
              <a:rPr lang="en-US" sz="1800" dirty="0"/>
              <a:t> tout </a:t>
            </a:r>
            <a:r>
              <a:rPr lang="en-US" sz="1800" dirty="0" err="1"/>
              <a:t>particulièrement</a:t>
            </a:r>
            <a:r>
              <a:rPr lang="en-US" sz="1800" dirty="0"/>
              <a:t> sur le </a:t>
            </a:r>
            <a:r>
              <a:rPr lang="en-US" sz="1800" dirty="0" err="1"/>
              <a:t>chapitre</a:t>
            </a:r>
            <a:r>
              <a:rPr lang="en-US" sz="1800" dirty="0"/>
              <a:t> 5 (</a:t>
            </a:r>
            <a:r>
              <a:rPr lang="en-US" sz="1800" dirty="0" err="1"/>
              <a:t>rédigé</a:t>
            </a:r>
            <a:r>
              <a:rPr lang="en-US" sz="1800" dirty="0"/>
              <a:t> avec Mairead Finn) “</a:t>
            </a:r>
            <a:r>
              <a:rPr lang="en-US" sz="1800" dirty="0" err="1"/>
              <a:t>Flexibilité</a:t>
            </a:r>
            <a:r>
              <a:rPr lang="en-US" sz="1800" dirty="0"/>
              <a:t> du </a:t>
            </a:r>
            <a:r>
              <a:rPr lang="en-US" sz="1800" dirty="0" err="1"/>
              <a:t>marché</a:t>
            </a:r>
            <a:r>
              <a:rPr lang="en-US" sz="1800" dirty="0"/>
              <a:t> du travail et </a:t>
            </a:r>
            <a:r>
              <a:rPr lang="en-US" sz="1800" dirty="0" err="1"/>
              <a:t>sécurité</a:t>
            </a:r>
            <a:r>
              <a:rPr lang="en-US" sz="1800" dirty="0"/>
              <a:t> du </a:t>
            </a:r>
            <a:r>
              <a:rPr lang="en-US" sz="1800" dirty="0" err="1"/>
              <a:t>revenu</a:t>
            </a:r>
            <a:r>
              <a:rPr lang="en-US" sz="1800" dirty="0"/>
              <a:t> : les </a:t>
            </a:r>
            <a:r>
              <a:rPr lang="en-US" sz="1800" dirty="0" err="1"/>
              <a:t>changements</a:t>
            </a:r>
            <a:r>
              <a:rPr lang="en-US" sz="1800" dirty="0"/>
              <a:t> pour la jeunesse </a:t>
            </a:r>
            <a:r>
              <a:rPr lang="en-US" sz="1800" dirty="0" err="1"/>
              <a:t>européenne</a:t>
            </a:r>
            <a:r>
              <a:rPr lang="en-US" sz="1800" dirty="0"/>
              <a:t> </a:t>
            </a:r>
            <a:r>
              <a:rPr lang="fr-FR" sz="1800" dirty="0"/>
              <a:t>durant</a:t>
            </a:r>
            <a:r>
              <a:rPr lang="en-US" sz="1800" dirty="0"/>
              <a:t> la </a:t>
            </a:r>
            <a:r>
              <a:rPr lang="en-US" sz="1800" dirty="0" err="1"/>
              <a:t>crise</a:t>
            </a:r>
            <a:r>
              <a:rPr lang="en-US" sz="1800" dirty="0"/>
              <a:t> financière” de </a:t>
            </a:r>
            <a:r>
              <a:rPr lang="en-US" sz="1800" dirty="0" err="1"/>
              <a:t>l’ouvrage</a:t>
            </a:r>
            <a:r>
              <a:rPr lang="en-US" sz="1800" dirty="0"/>
              <a:t> </a:t>
            </a:r>
            <a:r>
              <a:rPr lang="da-DK" sz="1800" dirty="0"/>
              <a:t>O’Reilly, Leschke, Ortlieb, Seeleib-Kaiser &amp; Villa (eds.) (</a:t>
            </a:r>
            <a:r>
              <a:rPr lang="fr-FR" sz="1800" dirty="0"/>
              <a:t>2019</a:t>
            </a:r>
            <a:r>
              <a:rPr lang="da-DK" sz="1800" dirty="0"/>
              <a:t>) </a:t>
            </a:r>
            <a:r>
              <a:rPr lang="da-DK" sz="1800" i="1" dirty="0"/>
              <a:t>Les transformatons du travail des jeunes : inégalités, mobilité et politiques publique en Europe</a:t>
            </a:r>
            <a:r>
              <a:rPr lang="da-DK" sz="1800" dirty="0"/>
              <a:t>, Oxford University Press: </a:t>
            </a:r>
            <a:r>
              <a:rPr lang="da-DK" sz="1800" dirty="0">
                <a:hlinkClick r:id="rId3"/>
              </a:rPr>
              <a:t>http://fdslive.oup.com/www.oup.com/academic/pdf/openaccess/9780190864798.pdf</a:t>
            </a:r>
            <a:endParaRPr lang="da-DK" sz="1800" dirty="0"/>
          </a:p>
          <a:p>
            <a:r>
              <a:rPr lang="en-US" sz="1800" dirty="0"/>
              <a:t>De manière </a:t>
            </a:r>
            <a:r>
              <a:rPr lang="en-US" sz="1800" dirty="0" err="1"/>
              <a:t>complémentaire</a:t>
            </a:r>
            <a:r>
              <a:rPr lang="en-US" sz="1800" dirty="0"/>
              <a:t>, </a:t>
            </a:r>
            <a:r>
              <a:rPr lang="en-US" sz="1800" dirty="0" err="1"/>
              <a:t>elle</a:t>
            </a:r>
            <a:r>
              <a:rPr lang="en-US" sz="1800" dirty="0"/>
              <a:t> </a:t>
            </a:r>
            <a:r>
              <a:rPr lang="en-US" sz="1800" dirty="0" err="1"/>
              <a:t>s’appuie</a:t>
            </a:r>
            <a:r>
              <a:rPr lang="en-US" sz="1800" dirty="0"/>
              <a:t> </a:t>
            </a:r>
            <a:r>
              <a:rPr lang="en-US" sz="1800" dirty="0" err="1"/>
              <a:t>également</a:t>
            </a:r>
            <a:r>
              <a:rPr lang="en-US" sz="1800" dirty="0"/>
              <a:t> sur </a:t>
            </a:r>
            <a:r>
              <a:rPr lang="en-US" sz="1800" dirty="0" err="1"/>
              <a:t>Maquet</a:t>
            </a:r>
            <a:r>
              <a:rPr lang="en-US" sz="1800" dirty="0"/>
              <a:t>, </a:t>
            </a:r>
            <a:r>
              <a:rPr lang="en-US" sz="1800" dirty="0" err="1"/>
              <a:t>Maestri</a:t>
            </a:r>
            <a:r>
              <a:rPr lang="en-US" sz="1800" dirty="0"/>
              <a:t> &amp; </a:t>
            </a:r>
            <a:r>
              <a:rPr lang="en-US" sz="1800" dirty="0" err="1"/>
              <a:t>Thévenot</a:t>
            </a:r>
            <a:r>
              <a:rPr lang="en-US" sz="1800" dirty="0"/>
              <a:t> (2016), “</a:t>
            </a:r>
            <a:r>
              <a:rPr lang="en-US" sz="1800" dirty="0" err="1"/>
              <a:t>Mesurer</a:t>
            </a:r>
            <a:r>
              <a:rPr lang="en-US" sz="1800" dirty="0"/>
              <a:t> le </a:t>
            </a:r>
            <a:r>
              <a:rPr lang="en-US" sz="1800" dirty="0" err="1"/>
              <a:t>taux</a:t>
            </a:r>
            <a:r>
              <a:rPr lang="en-US" sz="1800" dirty="0"/>
              <a:t> de couverture par les </a:t>
            </a:r>
            <a:r>
              <a:rPr lang="en-US" sz="1800" dirty="0" err="1"/>
              <a:t>revenus</a:t>
            </a:r>
            <a:r>
              <a:rPr lang="en-US" sz="1800" dirty="0"/>
              <a:t> de </a:t>
            </a:r>
            <a:r>
              <a:rPr lang="en-US" sz="1800" dirty="0" err="1"/>
              <a:t>remplacement</a:t>
            </a:r>
            <a:r>
              <a:rPr lang="en-US" sz="1800" dirty="0"/>
              <a:t> dans </a:t>
            </a:r>
            <a:r>
              <a:rPr lang="en-US" sz="1800" dirty="0" err="1"/>
              <a:t>l’UE</a:t>
            </a:r>
            <a:r>
              <a:rPr lang="en-US" sz="1800" dirty="0"/>
              <a:t> : </a:t>
            </a:r>
            <a:r>
              <a:rPr lang="en-US" sz="1800" dirty="0" err="1"/>
              <a:t>définition</a:t>
            </a:r>
            <a:r>
              <a:rPr lang="en-US" sz="1800" dirty="0"/>
              <a:t> et </a:t>
            </a:r>
            <a:r>
              <a:rPr lang="en-US" sz="1800" dirty="0" err="1"/>
              <a:t>difficultés</a:t>
            </a:r>
            <a:r>
              <a:rPr lang="en-US" sz="1800" dirty="0"/>
              <a:t>”, WP 2/2016, Commission </a:t>
            </a:r>
            <a:r>
              <a:rPr lang="en-US" sz="1800" dirty="0" err="1"/>
              <a:t>européenne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4638"/>
            <a:ext cx="977982" cy="1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jle.dbp\Dropbox\style-project.eu\PPT slides photos and Working Paper doc templates\logo\logo.tif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9568" cy="82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9" y="5182957"/>
            <a:ext cx="891679" cy="14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/>
              <a:t>Introduction</a:t>
            </a:r>
          </a:p>
          <a:p>
            <a:r>
              <a:rPr lang="en-GB" sz="2600" dirty="0" err="1"/>
              <a:t>Repères</a:t>
            </a:r>
            <a:r>
              <a:rPr lang="en-GB" sz="2600" dirty="0"/>
              <a:t> sur les </a:t>
            </a:r>
            <a:r>
              <a:rPr lang="en-GB" sz="2600" dirty="0" err="1"/>
              <a:t>différents</a:t>
            </a:r>
            <a:r>
              <a:rPr lang="en-GB" sz="2600" dirty="0"/>
              <a:t> regimes </a:t>
            </a:r>
            <a:r>
              <a:rPr lang="en-GB" sz="2600" dirty="0" err="1"/>
              <a:t>d’indemnisation</a:t>
            </a:r>
            <a:r>
              <a:rPr lang="en-GB" sz="2600" dirty="0"/>
              <a:t> du </a:t>
            </a:r>
            <a:r>
              <a:rPr lang="en-GB" sz="2600" dirty="0" err="1"/>
              <a:t>chômage</a:t>
            </a:r>
            <a:r>
              <a:rPr lang="en-GB" sz="2600" dirty="0"/>
              <a:t> et les determinants de la couverture</a:t>
            </a:r>
          </a:p>
          <a:p>
            <a:r>
              <a:rPr lang="en-GB" sz="2600" dirty="0" err="1"/>
              <a:t>Accès</a:t>
            </a:r>
            <a:r>
              <a:rPr lang="en-GB" sz="2600" dirty="0"/>
              <a:t> des </a:t>
            </a:r>
            <a:r>
              <a:rPr lang="en-GB" sz="2600" dirty="0" err="1"/>
              <a:t>jeunes</a:t>
            </a:r>
            <a:r>
              <a:rPr lang="en-GB" sz="2600" dirty="0"/>
              <a:t> à </a:t>
            </a:r>
            <a:r>
              <a:rPr lang="en-GB" sz="2600" dirty="0" err="1"/>
              <a:t>l’indemnisation</a:t>
            </a:r>
            <a:endParaRPr lang="en-GB" sz="2600" dirty="0"/>
          </a:p>
          <a:p>
            <a:pPr lvl="1"/>
            <a:r>
              <a:rPr lang="en-GB" sz="2200" i="1" dirty="0" err="1"/>
              <a:t>Taux</a:t>
            </a:r>
            <a:r>
              <a:rPr lang="en-GB" sz="2200" i="1" dirty="0"/>
              <a:t> de couverture par </a:t>
            </a:r>
            <a:r>
              <a:rPr lang="en-GB" sz="2200" i="1" dirty="0" err="1"/>
              <a:t>âge</a:t>
            </a:r>
            <a:r>
              <a:rPr lang="en-GB" sz="2200" i="1" dirty="0"/>
              <a:t> et types de </a:t>
            </a:r>
            <a:r>
              <a:rPr lang="en-GB" sz="2200" i="1" dirty="0" err="1"/>
              <a:t>contrats</a:t>
            </a:r>
            <a:r>
              <a:rPr lang="en-GB" sz="2200" i="1" dirty="0"/>
              <a:t> </a:t>
            </a:r>
            <a:r>
              <a:rPr lang="en-GB" sz="2200" i="1" dirty="0" smtClean="0"/>
              <a:t>;</a:t>
            </a:r>
            <a:endParaRPr lang="en-GB" sz="2200" i="1" dirty="0"/>
          </a:p>
          <a:p>
            <a:pPr lvl="1"/>
            <a:r>
              <a:rPr lang="en-GB" sz="2200" i="1" dirty="0" err="1"/>
              <a:t>Taux</a:t>
            </a:r>
            <a:r>
              <a:rPr lang="en-GB" sz="2200" i="1" dirty="0"/>
              <a:t> de couverture par </a:t>
            </a:r>
            <a:r>
              <a:rPr lang="en-GB" sz="2200" i="1" dirty="0" err="1"/>
              <a:t>âge</a:t>
            </a:r>
            <a:r>
              <a:rPr lang="en-GB" sz="2200" i="1" dirty="0"/>
              <a:t> et </a:t>
            </a:r>
            <a:r>
              <a:rPr lang="en-GB" sz="2200" i="1" dirty="0" smtClean="0"/>
              <a:t>pays ;</a:t>
            </a:r>
            <a:endParaRPr lang="en-GB" sz="2200" i="1" dirty="0"/>
          </a:p>
          <a:p>
            <a:pPr lvl="1"/>
            <a:r>
              <a:rPr lang="en-GB" sz="2200" i="1" dirty="0" err="1"/>
              <a:t>Déterminants</a:t>
            </a:r>
            <a:r>
              <a:rPr lang="en-GB" sz="2200" i="1" dirty="0"/>
              <a:t> de la </a:t>
            </a:r>
            <a:r>
              <a:rPr lang="en-GB" sz="2200" i="1" dirty="0" err="1"/>
              <a:t>faible</a:t>
            </a:r>
            <a:r>
              <a:rPr lang="en-GB" sz="2200" i="1" dirty="0"/>
              <a:t> </a:t>
            </a:r>
            <a:r>
              <a:rPr lang="en-GB" sz="2200" i="1" dirty="0" smtClean="0"/>
              <a:t>couverture.</a:t>
            </a:r>
            <a:endParaRPr lang="en-GB" sz="2200" i="1" dirty="0"/>
          </a:p>
          <a:p>
            <a:r>
              <a:rPr lang="en-GB" sz="2600" dirty="0" err="1"/>
              <a:t>Réformes</a:t>
            </a:r>
            <a:r>
              <a:rPr lang="en-GB" sz="2600" dirty="0"/>
              <a:t> de </a:t>
            </a:r>
            <a:r>
              <a:rPr lang="en-GB" sz="2600" dirty="0" err="1"/>
              <a:t>l’indemnisation</a:t>
            </a:r>
            <a:r>
              <a:rPr lang="en-GB" sz="2600" dirty="0"/>
              <a:t> </a:t>
            </a:r>
            <a:r>
              <a:rPr lang="en-GB" sz="2600" dirty="0" err="1"/>
              <a:t>durant</a:t>
            </a:r>
            <a:r>
              <a:rPr lang="en-GB" sz="2600" dirty="0"/>
              <a:t> la </a:t>
            </a:r>
            <a:r>
              <a:rPr lang="en-GB" sz="2600" dirty="0" err="1"/>
              <a:t>crise</a:t>
            </a:r>
            <a:r>
              <a:rPr lang="en-GB" sz="2600" dirty="0"/>
              <a:t> : </a:t>
            </a:r>
            <a:r>
              <a:rPr lang="en-GB" sz="2600" dirty="0" err="1"/>
              <a:t>gros</a:t>
            </a:r>
            <a:r>
              <a:rPr lang="en-GB" sz="2600" dirty="0"/>
              <a:t> plan sur les </a:t>
            </a:r>
            <a:r>
              <a:rPr lang="en-GB" sz="2600" dirty="0" err="1"/>
              <a:t>périodes</a:t>
            </a:r>
            <a:r>
              <a:rPr lang="en-GB" sz="2600" dirty="0"/>
              <a:t> de </a:t>
            </a:r>
            <a:r>
              <a:rPr lang="en-GB" sz="2600" dirty="0" err="1"/>
              <a:t>relance</a:t>
            </a:r>
            <a:r>
              <a:rPr lang="en-GB" sz="2600" dirty="0"/>
              <a:t> et </a:t>
            </a:r>
            <a:r>
              <a:rPr lang="en-GB" sz="2600" dirty="0" err="1"/>
              <a:t>d’austérité</a:t>
            </a:r>
            <a:endParaRPr lang="en-GB" sz="2600" dirty="0">
              <a:highlight>
                <a:srgbClr val="FFFF00"/>
              </a:highlight>
            </a:endParaRPr>
          </a:p>
          <a:p>
            <a:r>
              <a:rPr lang="en-GB" sz="2600" dirty="0" err="1"/>
              <a:t>Favoriser</a:t>
            </a:r>
            <a:r>
              <a:rPr lang="en-GB" sz="2600" dirty="0"/>
              <a:t> la </a:t>
            </a:r>
            <a:r>
              <a:rPr lang="en-GB" sz="2600" dirty="0" err="1"/>
              <a:t>flexibilité</a:t>
            </a:r>
            <a:r>
              <a:rPr lang="en-GB" sz="2600" dirty="0"/>
              <a:t> interne à travers la mobilisation du </a:t>
            </a:r>
            <a:r>
              <a:rPr lang="en-GB" sz="2600" dirty="0" err="1"/>
              <a:t>chômage</a:t>
            </a:r>
            <a:r>
              <a:rPr lang="en-GB" sz="2600" dirty="0"/>
              <a:t> </a:t>
            </a:r>
            <a:r>
              <a:rPr lang="en-GB" sz="2600" dirty="0" err="1"/>
              <a:t>partiel</a:t>
            </a:r>
            <a:endParaRPr lang="en-GB" sz="2600" dirty="0"/>
          </a:p>
          <a:p>
            <a:r>
              <a:rPr lang="en-GB" sz="2600" dirty="0"/>
              <a:t>Conclusions et perspectives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2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5"/>
            <a:ext cx="8229600" cy="927777"/>
          </a:xfrm>
        </p:spPr>
        <p:txBody>
          <a:bodyPr>
            <a:noAutofit/>
          </a:bodyPr>
          <a:lstStyle/>
          <a:p>
            <a:r>
              <a:rPr lang="en-US" sz="2800" b="1" dirty="0"/>
              <a:t>Introduction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11021"/>
          </a:xfrm>
        </p:spPr>
        <p:txBody>
          <a:bodyPr>
            <a:noAutofit/>
          </a:bodyPr>
          <a:lstStyle/>
          <a:p>
            <a:r>
              <a:rPr lang="en-GB" sz="2200" dirty="0"/>
              <a:t>Dans la </a:t>
            </a:r>
            <a:r>
              <a:rPr lang="en-GB" sz="2200" dirty="0" err="1"/>
              <a:t>majorité</a:t>
            </a:r>
            <a:r>
              <a:rPr lang="en-GB" sz="2200" dirty="0"/>
              <a:t> des pays de </a:t>
            </a:r>
            <a:r>
              <a:rPr lang="en-GB" sz="2200" dirty="0" err="1"/>
              <a:t>l’OCDE</a:t>
            </a:r>
            <a:r>
              <a:rPr lang="en-GB" sz="2200" dirty="0"/>
              <a:t>, </a:t>
            </a:r>
            <a:r>
              <a:rPr lang="en-GB" sz="2200" dirty="0" err="1"/>
              <a:t>moins</a:t>
            </a:r>
            <a:r>
              <a:rPr lang="en-GB" sz="2200" dirty="0"/>
              <a:t> d’un tiers des </a:t>
            </a:r>
            <a:r>
              <a:rPr lang="en-GB" sz="2200" dirty="0" err="1"/>
              <a:t>demandeurs</a:t>
            </a:r>
            <a:r>
              <a:rPr lang="en-GB" sz="2200" dirty="0"/>
              <a:t> </a:t>
            </a:r>
            <a:r>
              <a:rPr lang="en-GB" sz="2200" dirty="0" err="1"/>
              <a:t>d’emploi</a:t>
            </a:r>
            <a:r>
              <a:rPr lang="en-GB" sz="2200" dirty="0"/>
              <a:t> </a:t>
            </a:r>
            <a:r>
              <a:rPr lang="en-GB" sz="2200" dirty="0" err="1"/>
              <a:t>sont</a:t>
            </a:r>
            <a:r>
              <a:rPr lang="en-GB" sz="2200" dirty="0"/>
              <a:t> </a:t>
            </a:r>
            <a:r>
              <a:rPr lang="en-GB" sz="2200" dirty="0" err="1"/>
              <a:t>indemnisés</a:t>
            </a:r>
            <a:r>
              <a:rPr lang="en-GB" sz="2200" dirty="0"/>
              <a:t> (OCDE 2019)</a:t>
            </a:r>
          </a:p>
          <a:p>
            <a:pPr lvl="1"/>
            <a:r>
              <a:rPr lang="en-GB" sz="2200" dirty="0" err="1"/>
              <a:t>L’indemnisation</a:t>
            </a:r>
            <a:r>
              <a:rPr lang="en-GB" sz="2200" dirty="0"/>
              <a:t> </a:t>
            </a:r>
            <a:r>
              <a:rPr lang="en-GB" sz="2200" dirty="0" err="1"/>
              <a:t>désigne</a:t>
            </a:r>
            <a:r>
              <a:rPr lang="en-GB" sz="2200" dirty="0"/>
              <a:t> </a:t>
            </a:r>
            <a:r>
              <a:rPr lang="en-GB" sz="2200" dirty="0" err="1"/>
              <a:t>ici</a:t>
            </a:r>
            <a:r>
              <a:rPr lang="en-GB" sz="2200" dirty="0"/>
              <a:t> les </a:t>
            </a:r>
            <a:r>
              <a:rPr lang="en-GB" sz="2200" dirty="0" err="1"/>
              <a:t>revenus</a:t>
            </a:r>
            <a:r>
              <a:rPr lang="en-GB" sz="2200" dirty="0"/>
              <a:t> </a:t>
            </a:r>
            <a:r>
              <a:rPr lang="en-GB" sz="2200" dirty="0" err="1"/>
              <a:t>d’assistance</a:t>
            </a:r>
            <a:r>
              <a:rPr lang="en-GB" sz="2200" dirty="0"/>
              <a:t> et </a:t>
            </a:r>
            <a:r>
              <a:rPr lang="en-GB" sz="2200" dirty="0" err="1"/>
              <a:t>d’assurance</a:t>
            </a:r>
            <a:r>
              <a:rPr lang="en-GB" sz="2200" dirty="0"/>
              <a:t> </a:t>
            </a:r>
          </a:p>
          <a:p>
            <a:r>
              <a:rPr lang="en-GB" sz="2200" dirty="0"/>
              <a:t>La </a:t>
            </a:r>
            <a:r>
              <a:rPr lang="en-GB" sz="2200" dirty="0" err="1"/>
              <a:t>plupart</a:t>
            </a:r>
            <a:r>
              <a:rPr lang="en-GB" sz="2200" dirty="0"/>
              <a:t> des pays </a:t>
            </a:r>
            <a:r>
              <a:rPr lang="en-GB" sz="2200" dirty="0" err="1"/>
              <a:t>européens</a:t>
            </a:r>
            <a:r>
              <a:rPr lang="en-GB" sz="2200" dirty="0"/>
              <a:t> </a:t>
            </a:r>
            <a:r>
              <a:rPr lang="en-GB" sz="2200" dirty="0" err="1"/>
              <a:t>versent</a:t>
            </a:r>
            <a:r>
              <a:rPr lang="en-GB" sz="2200" dirty="0"/>
              <a:t> des allocations </a:t>
            </a:r>
            <a:r>
              <a:rPr lang="en-GB" sz="2200" dirty="0" err="1"/>
              <a:t>soumises</a:t>
            </a:r>
            <a:r>
              <a:rPr lang="en-GB" sz="2200" dirty="0"/>
              <a:t> à conditions de </a:t>
            </a:r>
            <a:r>
              <a:rPr lang="en-GB" sz="2200" dirty="0" err="1"/>
              <a:t>ressources</a:t>
            </a:r>
            <a:r>
              <a:rPr lang="en-GB" sz="2200" dirty="0"/>
              <a:t> (</a:t>
            </a:r>
            <a:r>
              <a:rPr lang="en-GB" sz="2200" dirty="0" err="1"/>
              <a:t>revenus</a:t>
            </a:r>
            <a:r>
              <a:rPr lang="en-GB" sz="2200" dirty="0"/>
              <a:t> </a:t>
            </a:r>
            <a:r>
              <a:rPr lang="en-GB" sz="2200" dirty="0" err="1"/>
              <a:t>d’assistance</a:t>
            </a:r>
            <a:r>
              <a:rPr lang="en-GB" sz="2200" dirty="0"/>
              <a:t>)</a:t>
            </a:r>
          </a:p>
          <a:p>
            <a:r>
              <a:rPr lang="en-GB" sz="2200" dirty="0"/>
              <a:t>La couverture par </a:t>
            </a:r>
            <a:r>
              <a:rPr lang="en-GB" sz="2200" dirty="0" err="1"/>
              <a:t>l’indemnisation</a:t>
            </a:r>
            <a:r>
              <a:rPr lang="en-GB" sz="2200" dirty="0"/>
              <a:t> (</a:t>
            </a:r>
            <a:r>
              <a:rPr lang="en-GB" sz="2200" dirty="0" err="1"/>
              <a:t>niveau</a:t>
            </a:r>
            <a:r>
              <a:rPr lang="en-GB" sz="2200" dirty="0"/>
              <a:t> et durée) </a:t>
            </a:r>
            <a:r>
              <a:rPr lang="en-GB" sz="2200" dirty="0" err="1"/>
              <a:t>varie</a:t>
            </a:r>
            <a:r>
              <a:rPr lang="en-GB" sz="2200" dirty="0"/>
              <a:t> </a:t>
            </a:r>
            <a:r>
              <a:rPr lang="en-GB" sz="2200" dirty="0" err="1"/>
              <a:t>selon</a:t>
            </a:r>
            <a:r>
              <a:rPr lang="en-GB" sz="2200" dirty="0"/>
              <a:t> les pays et </a:t>
            </a:r>
            <a:r>
              <a:rPr lang="en-GB" sz="2200" dirty="0" err="1"/>
              <a:t>selon</a:t>
            </a:r>
            <a:r>
              <a:rPr lang="en-GB" sz="2200" dirty="0"/>
              <a:t> les situations sur le </a:t>
            </a:r>
            <a:r>
              <a:rPr lang="en-GB" sz="2200" dirty="0" err="1"/>
              <a:t>marché</a:t>
            </a:r>
            <a:r>
              <a:rPr lang="en-GB" sz="2200" dirty="0"/>
              <a:t> du travail</a:t>
            </a:r>
            <a:endParaRPr lang="en-GB" sz="2200" dirty="0">
              <a:highlight>
                <a:srgbClr val="FFFF00"/>
              </a:highlight>
            </a:endParaRPr>
          </a:p>
          <a:p>
            <a:r>
              <a:rPr lang="en-GB" sz="2200" dirty="0"/>
              <a:t>Les </a:t>
            </a:r>
            <a:r>
              <a:rPr lang="en-GB" sz="2200" dirty="0" err="1"/>
              <a:t>travailleurs</a:t>
            </a:r>
            <a:r>
              <a:rPr lang="en-GB" sz="2200" dirty="0"/>
              <a:t> </a:t>
            </a:r>
            <a:r>
              <a:rPr lang="en-GB" sz="2200" dirty="0" err="1"/>
              <a:t>jeunes</a:t>
            </a:r>
            <a:r>
              <a:rPr lang="en-GB" sz="2200" dirty="0"/>
              <a:t> </a:t>
            </a:r>
            <a:r>
              <a:rPr lang="en-GB" sz="2200" dirty="0" err="1"/>
              <a:t>ont</a:t>
            </a:r>
            <a:r>
              <a:rPr lang="en-GB" sz="2200" dirty="0"/>
              <a:t> un </a:t>
            </a:r>
            <a:r>
              <a:rPr lang="en-GB" sz="2200" dirty="0" err="1"/>
              <a:t>accès</a:t>
            </a:r>
            <a:r>
              <a:rPr lang="en-GB" sz="2200" dirty="0"/>
              <a:t> plus </a:t>
            </a:r>
            <a:r>
              <a:rPr lang="en-GB" sz="2200" dirty="0" err="1"/>
              <a:t>limité</a:t>
            </a:r>
            <a:r>
              <a:rPr lang="en-GB" sz="2200" dirty="0"/>
              <a:t> à </a:t>
            </a:r>
            <a:r>
              <a:rPr lang="en-GB" sz="2200" dirty="0" err="1"/>
              <a:t>l’indemnisation</a:t>
            </a:r>
            <a:r>
              <a:rPr lang="en-GB" sz="2200" dirty="0"/>
              <a:t> </a:t>
            </a:r>
            <a:r>
              <a:rPr lang="en-GB" sz="2200" dirty="0" err="1"/>
              <a:t>en</a:t>
            </a:r>
            <a:r>
              <a:rPr lang="en-GB" sz="2200" dirty="0"/>
              <a:t> raison des </a:t>
            </a:r>
            <a:r>
              <a:rPr lang="en-GB" sz="2200" dirty="0" err="1"/>
              <a:t>désavantages</a:t>
            </a:r>
            <a:r>
              <a:rPr lang="en-GB" sz="2200" dirty="0"/>
              <a:t> qui </a:t>
            </a:r>
            <a:r>
              <a:rPr lang="en-GB" sz="2200" dirty="0" err="1"/>
              <a:t>caractérisent</a:t>
            </a:r>
            <a:r>
              <a:rPr lang="en-GB" sz="2200" dirty="0"/>
              <a:t> </a:t>
            </a:r>
            <a:r>
              <a:rPr lang="en-GB" sz="2200" dirty="0" err="1"/>
              <a:t>l’indemnisation</a:t>
            </a:r>
            <a:r>
              <a:rPr lang="en-GB" sz="2200" dirty="0"/>
              <a:t> des </a:t>
            </a:r>
            <a:r>
              <a:rPr lang="en-GB" sz="2200" dirty="0" err="1"/>
              <a:t>emplois</a:t>
            </a:r>
            <a:r>
              <a:rPr lang="en-GB" sz="2200" dirty="0"/>
              <a:t> de </a:t>
            </a:r>
            <a:r>
              <a:rPr lang="en-GB" sz="2200" dirty="0" err="1"/>
              <a:t>courte</a:t>
            </a:r>
            <a:r>
              <a:rPr lang="en-GB" sz="2200" dirty="0"/>
              <a:t> durée et les </a:t>
            </a:r>
            <a:r>
              <a:rPr lang="en-GB" sz="2200" dirty="0" err="1"/>
              <a:t>allers</a:t>
            </a:r>
            <a:r>
              <a:rPr lang="en-GB" sz="2200" dirty="0"/>
              <a:t>-retours entre </a:t>
            </a:r>
            <a:r>
              <a:rPr lang="en-GB" sz="2200" dirty="0" err="1"/>
              <a:t>emplois</a:t>
            </a:r>
            <a:r>
              <a:rPr lang="en-GB" sz="2200" dirty="0"/>
              <a:t> </a:t>
            </a:r>
            <a:r>
              <a:rPr lang="en-GB" sz="2200" dirty="0" err="1"/>
              <a:t>temporaires</a:t>
            </a:r>
            <a:r>
              <a:rPr lang="en-GB" sz="2200" dirty="0"/>
              <a:t> et </a:t>
            </a:r>
            <a:r>
              <a:rPr lang="en-GB" sz="2200" dirty="0" err="1"/>
              <a:t>chômage</a:t>
            </a:r>
            <a:r>
              <a:rPr lang="en-GB" sz="2200" dirty="0"/>
              <a:t>. 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444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Principales caractéristiques des régimes d’indemnisation et déterminants de la couverture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31" y="1700808"/>
            <a:ext cx="8229600" cy="4263040"/>
          </a:xfrm>
        </p:spPr>
        <p:txBody>
          <a:bodyPr>
            <a:normAutofit/>
          </a:bodyPr>
          <a:lstStyle/>
          <a:p>
            <a:r>
              <a:rPr lang="en-US" sz="2000" dirty="0" err="1"/>
              <a:t>Caractère</a:t>
            </a:r>
            <a:r>
              <a:rPr lang="en-US" sz="2000" dirty="0"/>
              <a:t> plus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moins</a:t>
            </a:r>
            <a:r>
              <a:rPr lang="en-US" sz="2000" dirty="0"/>
              <a:t> strict des </a:t>
            </a:r>
            <a:r>
              <a:rPr lang="en-US" sz="2000" dirty="0" err="1"/>
              <a:t>règles</a:t>
            </a:r>
            <a:r>
              <a:rPr lang="en-US" sz="2000" dirty="0"/>
              <a:t> </a:t>
            </a:r>
            <a:r>
              <a:rPr lang="en-US" sz="2000" dirty="0" err="1"/>
              <a:t>d’éligibilité</a:t>
            </a:r>
            <a:endParaRPr lang="en-US" sz="2000" dirty="0"/>
          </a:p>
          <a:p>
            <a:r>
              <a:rPr lang="en-US" sz="2000" dirty="0"/>
              <a:t>Durée </a:t>
            </a:r>
            <a:r>
              <a:rPr lang="en-US" sz="2000" dirty="0" err="1"/>
              <a:t>d’indemnisation</a:t>
            </a:r>
            <a:r>
              <a:rPr lang="en-US" sz="2000" dirty="0"/>
              <a:t> (</a:t>
            </a:r>
            <a:r>
              <a:rPr lang="en-US" sz="2000" dirty="0" err="1"/>
              <a:t>minimale</a:t>
            </a:r>
            <a:r>
              <a:rPr lang="en-US" sz="2000" dirty="0"/>
              <a:t> et </a:t>
            </a:r>
            <a:r>
              <a:rPr lang="en-US" sz="2000" dirty="0" err="1"/>
              <a:t>maximale</a:t>
            </a:r>
            <a:r>
              <a:rPr lang="en-US" sz="2000" dirty="0"/>
              <a:t>) et existence </a:t>
            </a:r>
            <a:r>
              <a:rPr lang="en-US" sz="2000" dirty="0" err="1"/>
              <a:t>ou</a:t>
            </a:r>
            <a:r>
              <a:rPr lang="en-US" sz="2000" dirty="0"/>
              <a:t> pas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possibilité</a:t>
            </a:r>
            <a:r>
              <a:rPr lang="en-US" sz="2000" dirty="0"/>
              <a:t> </a:t>
            </a:r>
            <a:r>
              <a:rPr lang="en-US" sz="2000" dirty="0" err="1"/>
              <a:t>d’accèder</a:t>
            </a:r>
            <a:r>
              <a:rPr lang="en-US" sz="2000" dirty="0"/>
              <a:t> à un </a:t>
            </a:r>
            <a:r>
              <a:rPr lang="en-US" sz="2000" dirty="0" err="1"/>
              <a:t>revenu</a:t>
            </a:r>
            <a:r>
              <a:rPr lang="en-US" sz="2000" dirty="0"/>
              <a:t> </a:t>
            </a:r>
            <a:r>
              <a:rPr lang="en-US" sz="2000" dirty="0" err="1"/>
              <a:t>d’assistance</a:t>
            </a:r>
            <a:r>
              <a:rPr lang="en-US" sz="2000" dirty="0"/>
              <a:t> (filet de </a:t>
            </a:r>
            <a:r>
              <a:rPr lang="en-US" sz="2000" dirty="0" err="1"/>
              <a:t>sécurité</a:t>
            </a:r>
            <a:r>
              <a:rPr lang="en-US" sz="2000" dirty="0"/>
              <a:t>)</a:t>
            </a:r>
          </a:p>
          <a:p>
            <a:r>
              <a:rPr lang="en-US" sz="2000" dirty="0"/>
              <a:t>Existence </a:t>
            </a:r>
            <a:r>
              <a:rPr lang="en-US" sz="2000" dirty="0" err="1"/>
              <a:t>ou</a:t>
            </a:r>
            <a:r>
              <a:rPr lang="en-US" sz="2000" dirty="0"/>
              <a:t> pas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réglementation</a:t>
            </a:r>
            <a:r>
              <a:rPr lang="en-US" sz="2000" dirty="0"/>
              <a:t> de </a:t>
            </a:r>
            <a:r>
              <a:rPr lang="en-US" sz="2000" dirty="0" err="1"/>
              <a:t>l’indemnisation</a:t>
            </a:r>
            <a:r>
              <a:rPr lang="en-US" sz="2000" dirty="0"/>
              <a:t> </a:t>
            </a:r>
            <a:r>
              <a:rPr lang="en-US" sz="2000" dirty="0" err="1"/>
              <a:t>adaptée</a:t>
            </a:r>
            <a:r>
              <a:rPr lang="en-US" sz="2000" dirty="0"/>
              <a:t> aux </a:t>
            </a:r>
            <a:r>
              <a:rPr lang="en-US" sz="2000" dirty="0" err="1"/>
              <a:t>différentes</a:t>
            </a:r>
            <a:r>
              <a:rPr lang="en-US" sz="2000" dirty="0"/>
              <a:t> situations sur le </a:t>
            </a:r>
            <a:r>
              <a:rPr lang="en-US" sz="2000" dirty="0" err="1"/>
              <a:t>marché</a:t>
            </a:r>
            <a:r>
              <a:rPr lang="en-US" sz="2000" dirty="0"/>
              <a:t> du travail (</a:t>
            </a:r>
            <a:r>
              <a:rPr lang="en-US" sz="2000" dirty="0" err="1"/>
              <a:t>indemnisation</a:t>
            </a:r>
            <a:r>
              <a:rPr lang="en-US" sz="2000" dirty="0"/>
              <a:t> des </a:t>
            </a:r>
            <a:r>
              <a:rPr lang="en-US" sz="2000" dirty="0" err="1"/>
              <a:t>indépendants</a:t>
            </a:r>
            <a:r>
              <a:rPr lang="en-US" sz="2000" dirty="0"/>
              <a:t>, types de </a:t>
            </a:r>
            <a:r>
              <a:rPr lang="en-US" sz="2000" dirty="0" err="1"/>
              <a:t>contrat</a:t>
            </a:r>
            <a:r>
              <a:rPr lang="en-US" sz="2000" dirty="0"/>
              <a:t>, </a:t>
            </a:r>
            <a:r>
              <a:rPr lang="en-US" sz="2000" dirty="0" err="1"/>
              <a:t>trajectoires</a:t>
            </a:r>
            <a:r>
              <a:rPr lang="en-US" sz="2000" dirty="0"/>
              <a:t> </a:t>
            </a:r>
            <a:r>
              <a:rPr lang="en-US" sz="2000" dirty="0" err="1"/>
              <a:t>d’emploi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Taux</a:t>
            </a:r>
            <a:r>
              <a:rPr lang="en-US" sz="2000" dirty="0"/>
              <a:t> de non </a:t>
            </a:r>
            <a:r>
              <a:rPr lang="en-US" sz="2000" dirty="0" err="1"/>
              <a:t>recours</a:t>
            </a:r>
            <a:endParaRPr lang="en-US" sz="2000" dirty="0"/>
          </a:p>
          <a:p>
            <a:r>
              <a:rPr lang="en-US" sz="2000" dirty="0" err="1"/>
              <a:t>Autres</a:t>
            </a:r>
            <a:r>
              <a:rPr lang="en-US" sz="2000" dirty="0"/>
              <a:t> </a:t>
            </a:r>
            <a:r>
              <a:rPr lang="en-US" sz="2000"/>
              <a:t>déterminants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le fait </a:t>
            </a:r>
            <a:r>
              <a:rPr lang="en-US" sz="2000" dirty="0" err="1"/>
              <a:t>générateur</a:t>
            </a:r>
            <a:r>
              <a:rPr lang="en-US" sz="2000" dirty="0"/>
              <a:t> du </a:t>
            </a:r>
            <a:r>
              <a:rPr lang="en-US" sz="2000" dirty="0" err="1"/>
              <a:t>chômage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la </a:t>
            </a:r>
            <a:r>
              <a:rPr lang="en-US" sz="2000" dirty="0" err="1"/>
              <a:t>stricte</a:t>
            </a:r>
            <a:r>
              <a:rPr lang="en-US" sz="2000" dirty="0"/>
              <a:t> </a:t>
            </a:r>
            <a:r>
              <a:rPr lang="en-US" sz="2000" dirty="0" err="1"/>
              <a:t>conditionnalité</a:t>
            </a:r>
            <a:r>
              <a:rPr lang="en-US" sz="2000" dirty="0"/>
              <a:t> de </a:t>
            </a:r>
            <a:r>
              <a:rPr lang="en-US" sz="2000" dirty="0" err="1"/>
              <a:t>l’allocation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raison de </a:t>
            </a:r>
            <a:r>
              <a:rPr lang="en-US" sz="2000" dirty="0" err="1"/>
              <a:t>l’activation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Cf. </a:t>
            </a:r>
            <a:r>
              <a:rPr lang="en-US" sz="2000" dirty="0" err="1"/>
              <a:t>Maquet</a:t>
            </a:r>
            <a:r>
              <a:rPr lang="en-US" sz="2000" dirty="0"/>
              <a:t> 2016 pour les </a:t>
            </a:r>
            <a:r>
              <a:rPr lang="en-US" sz="2000" dirty="0" err="1"/>
              <a:t>caractéristiques</a:t>
            </a:r>
            <a:r>
              <a:rPr lang="en-US" sz="2000" dirty="0"/>
              <a:t> de </a:t>
            </a:r>
            <a:r>
              <a:rPr lang="en-US" sz="2000" dirty="0" err="1"/>
              <a:t>l’indemnisation</a:t>
            </a:r>
            <a:r>
              <a:rPr lang="en-US" sz="2000" dirty="0"/>
              <a:t> par pays et pour un aperçu global des </a:t>
            </a:r>
            <a:r>
              <a:rPr lang="en-US" sz="2000" dirty="0" err="1"/>
              <a:t>critères</a:t>
            </a:r>
            <a:r>
              <a:rPr lang="en-US" sz="2000" dirty="0"/>
              <a:t> </a:t>
            </a:r>
            <a:r>
              <a:rPr lang="en-US" sz="2000" dirty="0" err="1"/>
              <a:t>d’éligibilité</a:t>
            </a:r>
            <a:r>
              <a:rPr lang="en-US" sz="2000" dirty="0"/>
              <a:t> (p. 10-15)</a:t>
            </a:r>
          </a:p>
        </p:txBody>
      </p:sp>
    </p:spTree>
    <p:extLst>
      <p:ext uri="{BB962C8B-B14F-4D97-AF65-F5344CB8AC3E}">
        <p14:creationId xmlns:p14="http://schemas.microsoft.com/office/powerpoint/2010/main" val="87404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Exemple</a:t>
            </a:r>
            <a:r>
              <a:rPr lang="en-GB" sz="2800" b="1" dirty="0"/>
              <a:t> – </a:t>
            </a:r>
            <a:r>
              <a:rPr lang="en-GB" sz="2800" b="1" dirty="0" err="1"/>
              <a:t>Indemnisation</a:t>
            </a:r>
            <a:r>
              <a:rPr lang="en-GB" sz="2800" b="1" dirty="0"/>
              <a:t> du travail </a:t>
            </a:r>
            <a:r>
              <a:rPr lang="en-GB" sz="2800" b="1" dirty="0" err="1"/>
              <a:t>indépendant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124744"/>
            <a:ext cx="5400600" cy="5410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6515569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Maquet</a:t>
            </a:r>
            <a:r>
              <a:rPr lang="en-US" sz="1400" dirty="0"/>
              <a:t> et al. 2016, p. 14, based on EU-LFS data and MISSOC.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498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err="1"/>
              <a:t>L’accès</a:t>
            </a:r>
            <a:r>
              <a:rPr lang="en-GB" sz="3600" b="1" dirty="0"/>
              <a:t> des </a:t>
            </a:r>
            <a:r>
              <a:rPr lang="en-GB" sz="3600" b="1" dirty="0" err="1"/>
              <a:t>jeunes</a:t>
            </a:r>
            <a:r>
              <a:rPr lang="en-GB" sz="3600" b="1" dirty="0"/>
              <a:t> à </a:t>
            </a:r>
            <a:r>
              <a:rPr lang="en-GB" sz="3600" b="1" dirty="0" err="1"/>
              <a:t>l’indemnisation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dirty="0"/>
              <a:t>Les </a:t>
            </a:r>
            <a:r>
              <a:rPr lang="en-GB" sz="1900" dirty="0" err="1"/>
              <a:t>caractéristiques</a:t>
            </a:r>
            <a:r>
              <a:rPr lang="en-GB" sz="1900" dirty="0"/>
              <a:t> de </a:t>
            </a:r>
            <a:r>
              <a:rPr lang="en-GB" sz="1900" dirty="0" err="1"/>
              <a:t>l’indemnisation</a:t>
            </a:r>
            <a:r>
              <a:rPr lang="en-GB" sz="1900" dirty="0"/>
              <a:t> qui </a:t>
            </a:r>
            <a:r>
              <a:rPr lang="en-GB" sz="1900" dirty="0" err="1"/>
              <a:t>rendent</a:t>
            </a:r>
            <a:r>
              <a:rPr lang="en-GB" sz="1900" dirty="0"/>
              <a:t> difficile </a:t>
            </a:r>
            <a:r>
              <a:rPr lang="en-GB" sz="1900" dirty="0" err="1" smtClean="0"/>
              <a:t>l’accès</a:t>
            </a:r>
            <a:r>
              <a:rPr lang="en-GB" sz="1900" dirty="0" smtClean="0"/>
              <a:t> </a:t>
            </a:r>
            <a:r>
              <a:rPr lang="en-GB" sz="1900" dirty="0" err="1" smtClean="0">
                <a:solidFill>
                  <a:srgbClr val="C00000"/>
                </a:solidFill>
              </a:rPr>
              <a:t>sont</a:t>
            </a:r>
            <a:r>
              <a:rPr lang="en-GB" sz="1900" dirty="0" smtClean="0"/>
              <a:t> </a:t>
            </a:r>
            <a:r>
              <a:rPr lang="en-GB" sz="1900" dirty="0"/>
              <a:t>:</a:t>
            </a:r>
          </a:p>
          <a:p>
            <a:pPr>
              <a:buFontTx/>
              <a:buChar char="-"/>
            </a:pPr>
            <a:r>
              <a:rPr lang="en-GB" sz="1900" dirty="0" err="1"/>
              <a:t>Règles</a:t>
            </a:r>
            <a:r>
              <a:rPr lang="en-GB" sz="1900" dirty="0"/>
              <a:t> </a:t>
            </a:r>
            <a:r>
              <a:rPr lang="en-GB" sz="1900" dirty="0" err="1"/>
              <a:t>d’éligibilité</a:t>
            </a:r>
            <a:r>
              <a:rPr lang="en-GB" sz="1900" dirty="0"/>
              <a:t> trop </a:t>
            </a:r>
            <a:r>
              <a:rPr lang="en-GB" sz="1900" dirty="0" err="1"/>
              <a:t>strictes</a:t>
            </a:r>
            <a:r>
              <a:rPr lang="en-GB" sz="1900" dirty="0"/>
              <a:t> qui </a:t>
            </a:r>
            <a:r>
              <a:rPr lang="en-GB" sz="1900" dirty="0" err="1"/>
              <a:t>demandent</a:t>
            </a:r>
            <a:r>
              <a:rPr lang="en-GB" sz="1900" dirty="0"/>
              <a:t> de </a:t>
            </a:r>
            <a:r>
              <a:rPr lang="en-GB" sz="1900" dirty="0" err="1"/>
              <a:t>longues</a:t>
            </a:r>
            <a:r>
              <a:rPr lang="en-GB" sz="1900" dirty="0"/>
              <a:t> </a:t>
            </a:r>
            <a:r>
              <a:rPr lang="en-GB" sz="1900" dirty="0" err="1"/>
              <a:t>périodes</a:t>
            </a:r>
            <a:r>
              <a:rPr lang="en-GB" sz="1900" dirty="0"/>
              <a:t> de contribution </a:t>
            </a:r>
            <a:r>
              <a:rPr lang="en-GB" sz="1900" dirty="0" err="1"/>
              <a:t>ou</a:t>
            </a:r>
            <a:r>
              <a:rPr lang="en-GB" sz="1900" dirty="0"/>
              <a:t> pour </a:t>
            </a:r>
            <a:r>
              <a:rPr lang="en-GB" sz="1900" dirty="0" err="1"/>
              <a:t>lesquelles</a:t>
            </a:r>
            <a:r>
              <a:rPr lang="en-GB" sz="1900" dirty="0"/>
              <a:t> les </a:t>
            </a:r>
            <a:r>
              <a:rPr lang="en-GB" sz="1900" dirty="0" err="1"/>
              <a:t>périodes</a:t>
            </a:r>
            <a:r>
              <a:rPr lang="en-GB" sz="1900" dirty="0"/>
              <a:t> de </a:t>
            </a:r>
            <a:r>
              <a:rPr lang="en-GB" sz="1900" dirty="0" err="1"/>
              <a:t>réfèrence</a:t>
            </a:r>
            <a:r>
              <a:rPr lang="en-GB" sz="1900" dirty="0"/>
              <a:t> </a:t>
            </a:r>
            <a:r>
              <a:rPr lang="en-GB" sz="1900" dirty="0" err="1"/>
              <a:t>sont</a:t>
            </a:r>
            <a:r>
              <a:rPr lang="en-GB" sz="1900" dirty="0"/>
              <a:t> </a:t>
            </a:r>
            <a:r>
              <a:rPr lang="en-GB" sz="1900" dirty="0" err="1"/>
              <a:t>courtes</a:t>
            </a:r>
            <a:r>
              <a:rPr lang="en-GB" sz="1900" dirty="0"/>
              <a:t>.</a:t>
            </a:r>
          </a:p>
          <a:p>
            <a:pPr>
              <a:buFontTx/>
              <a:buChar char="-"/>
            </a:pPr>
            <a:r>
              <a:rPr lang="en-GB" sz="1900" dirty="0" err="1"/>
              <a:t>Périodes</a:t>
            </a:r>
            <a:r>
              <a:rPr lang="en-GB" sz="1900" dirty="0"/>
              <a:t> de </a:t>
            </a:r>
            <a:r>
              <a:rPr lang="en-GB" sz="1900" dirty="0" err="1"/>
              <a:t>cotisation</a:t>
            </a:r>
            <a:r>
              <a:rPr lang="en-GB" sz="1900" dirty="0"/>
              <a:t> </a:t>
            </a:r>
            <a:r>
              <a:rPr lang="en-GB" sz="1900" dirty="0" err="1"/>
              <a:t>caculées</a:t>
            </a:r>
            <a:r>
              <a:rPr lang="en-GB" sz="1900" dirty="0"/>
              <a:t> </a:t>
            </a:r>
            <a:r>
              <a:rPr lang="en-GB" sz="1900" dirty="0" err="1"/>
              <a:t>en</a:t>
            </a:r>
            <a:r>
              <a:rPr lang="en-GB" sz="1900" dirty="0"/>
              <a:t> </a:t>
            </a:r>
            <a:r>
              <a:rPr lang="en-GB" sz="1900" dirty="0" err="1"/>
              <a:t>jours</a:t>
            </a:r>
            <a:r>
              <a:rPr lang="en-GB" sz="1900" dirty="0"/>
              <a:t> </a:t>
            </a:r>
            <a:r>
              <a:rPr lang="en-GB" sz="1900" dirty="0" err="1"/>
              <a:t>ou</a:t>
            </a:r>
            <a:r>
              <a:rPr lang="en-GB" sz="1900" dirty="0"/>
              <a:t> </a:t>
            </a:r>
            <a:r>
              <a:rPr lang="en-GB" sz="1900" dirty="0" err="1"/>
              <a:t>en</a:t>
            </a:r>
            <a:r>
              <a:rPr lang="en-GB" sz="1900" dirty="0"/>
              <a:t> </a:t>
            </a:r>
            <a:r>
              <a:rPr lang="en-GB" sz="1900" dirty="0" err="1"/>
              <a:t>heures</a:t>
            </a:r>
            <a:endParaRPr lang="en-GB" sz="1900" dirty="0"/>
          </a:p>
          <a:p>
            <a:pPr>
              <a:buFontTx/>
              <a:buChar char="-"/>
            </a:pPr>
            <a:r>
              <a:rPr lang="en-GB" sz="1900" dirty="0"/>
              <a:t>Exigence d’un </a:t>
            </a:r>
            <a:r>
              <a:rPr lang="en-GB" sz="1900" dirty="0" err="1"/>
              <a:t>revenu</a:t>
            </a:r>
            <a:r>
              <a:rPr lang="en-GB" sz="1900" dirty="0"/>
              <a:t> minimal</a:t>
            </a:r>
          </a:p>
          <a:p>
            <a:pPr marL="0" indent="0">
              <a:buNone/>
            </a:pPr>
            <a:r>
              <a:rPr lang="en-GB" sz="1900" dirty="0" err="1"/>
              <a:t>Difficultés</a:t>
            </a:r>
            <a:r>
              <a:rPr lang="en-GB" sz="1900" dirty="0"/>
              <a:t> qui </a:t>
            </a:r>
            <a:r>
              <a:rPr lang="en-GB" sz="1900" dirty="0" err="1"/>
              <a:t>touchent</a:t>
            </a:r>
            <a:r>
              <a:rPr lang="en-GB" sz="1900" dirty="0"/>
              <a:t> </a:t>
            </a:r>
            <a:r>
              <a:rPr lang="en-GB" sz="1900" dirty="0" err="1"/>
              <a:t>particulièrement</a:t>
            </a:r>
            <a:r>
              <a:rPr lang="en-GB" sz="1900" dirty="0"/>
              <a:t> les </a:t>
            </a:r>
            <a:r>
              <a:rPr lang="en-GB" sz="1900" dirty="0" err="1"/>
              <a:t>jeunes</a:t>
            </a:r>
            <a:r>
              <a:rPr lang="en-GB" sz="1900" dirty="0"/>
              <a:t> : </a:t>
            </a:r>
            <a:endParaRPr lang="en-US" sz="1900" dirty="0"/>
          </a:p>
          <a:p>
            <a:pPr>
              <a:buFontTx/>
              <a:buChar char="-"/>
            </a:pPr>
            <a:r>
              <a:rPr lang="en-GB" sz="1900" dirty="0"/>
              <a:t>Dans </a:t>
            </a:r>
            <a:r>
              <a:rPr lang="en-GB" sz="1900" dirty="0" err="1"/>
              <a:t>certains</a:t>
            </a:r>
            <a:r>
              <a:rPr lang="en-GB" sz="1900" dirty="0"/>
              <a:t> </a:t>
            </a:r>
            <a:r>
              <a:rPr lang="en-GB" sz="1900" dirty="0" err="1"/>
              <a:t>pays,existence</a:t>
            </a:r>
            <a:r>
              <a:rPr lang="en-GB" sz="1900" dirty="0"/>
              <a:t> de </a:t>
            </a:r>
            <a:r>
              <a:rPr lang="en-GB" sz="1900" dirty="0" err="1"/>
              <a:t>critères</a:t>
            </a:r>
            <a:r>
              <a:rPr lang="en-GB" sz="1900" dirty="0"/>
              <a:t> </a:t>
            </a:r>
            <a:r>
              <a:rPr lang="en-GB" sz="1900" dirty="0" err="1"/>
              <a:t>d’âge</a:t>
            </a:r>
            <a:r>
              <a:rPr lang="en-GB" sz="1900" dirty="0"/>
              <a:t> pour </a:t>
            </a:r>
            <a:r>
              <a:rPr lang="en-GB" sz="1900" dirty="0" err="1"/>
              <a:t>accéder</a:t>
            </a:r>
            <a:r>
              <a:rPr lang="en-GB" sz="1900" dirty="0"/>
              <a:t> à </a:t>
            </a:r>
            <a:r>
              <a:rPr lang="en-GB" sz="1900" dirty="0" err="1"/>
              <a:t>l’allocation</a:t>
            </a:r>
            <a:r>
              <a:rPr lang="en-GB" sz="1900" dirty="0"/>
              <a:t> </a:t>
            </a:r>
            <a:r>
              <a:rPr lang="en-GB" sz="1900" dirty="0" err="1"/>
              <a:t>ou</a:t>
            </a:r>
            <a:r>
              <a:rPr lang="en-GB" sz="1900" dirty="0"/>
              <a:t> à un certain </a:t>
            </a:r>
            <a:r>
              <a:rPr lang="en-GB" sz="1900" dirty="0" err="1"/>
              <a:t>niveau</a:t>
            </a:r>
            <a:r>
              <a:rPr lang="en-GB" sz="1900" dirty="0"/>
              <a:t> </a:t>
            </a:r>
            <a:r>
              <a:rPr lang="en-GB" sz="1900" dirty="0" err="1"/>
              <a:t>d’allocation</a:t>
            </a:r>
            <a:r>
              <a:rPr lang="en-GB" sz="1900" dirty="0"/>
              <a:t> (ex : </a:t>
            </a:r>
            <a:r>
              <a:rPr lang="en-GB" sz="1900" dirty="0" err="1"/>
              <a:t>Royaume-Uni</a:t>
            </a:r>
            <a:r>
              <a:rPr lang="en-GB" sz="1900" dirty="0"/>
              <a:t>, </a:t>
            </a:r>
            <a:r>
              <a:rPr lang="en-GB" sz="1900" dirty="0" err="1" smtClean="0"/>
              <a:t>Irlande</a:t>
            </a:r>
            <a:r>
              <a:rPr lang="en-GB" sz="1900" dirty="0"/>
              <a:t>, </a:t>
            </a:r>
            <a:r>
              <a:rPr lang="en-GB" sz="1900" dirty="0" err="1"/>
              <a:t>Italie</a:t>
            </a:r>
            <a:r>
              <a:rPr lang="en-GB" sz="1900" dirty="0"/>
              <a:t>)</a:t>
            </a:r>
          </a:p>
          <a:p>
            <a:pPr>
              <a:buFontTx/>
              <a:buChar char="-"/>
            </a:pPr>
            <a:r>
              <a:rPr lang="en-GB" sz="1900" dirty="0" err="1"/>
              <a:t>Taux</a:t>
            </a:r>
            <a:r>
              <a:rPr lang="en-GB" sz="1900" dirty="0"/>
              <a:t> de </a:t>
            </a:r>
            <a:r>
              <a:rPr lang="en-GB" sz="1900" dirty="0" err="1"/>
              <a:t>remplacement</a:t>
            </a:r>
            <a:r>
              <a:rPr lang="en-GB" sz="1900" dirty="0"/>
              <a:t> plus </a:t>
            </a:r>
            <a:r>
              <a:rPr lang="en-GB" sz="1900" dirty="0" err="1"/>
              <a:t>faible</a:t>
            </a:r>
            <a:r>
              <a:rPr lang="en-GB" sz="1900" dirty="0"/>
              <a:t> et </a:t>
            </a:r>
            <a:r>
              <a:rPr lang="en-GB" sz="1900" dirty="0" err="1"/>
              <a:t>indemnisation</a:t>
            </a:r>
            <a:r>
              <a:rPr lang="en-GB" sz="1900" dirty="0"/>
              <a:t> plus </a:t>
            </a:r>
            <a:r>
              <a:rPr lang="en-GB" sz="1900" dirty="0" err="1"/>
              <a:t>courte</a:t>
            </a:r>
            <a:r>
              <a:rPr lang="en-GB" sz="1900" dirty="0"/>
              <a:t> pour les </a:t>
            </a:r>
            <a:r>
              <a:rPr lang="en-GB" sz="1900" dirty="0" err="1"/>
              <a:t>jeunes</a:t>
            </a:r>
            <a:r>
              <a:rPr lang="en-GB" sz="1900" dirty="0"/>
              <a:t> (ex : </a:t>
            </a:r>
            <a:r>
              <a:rPr lang="en-GB" sz="1900" dirty="0" err="1"/>
              <a:t>Italie</a:t>
            </a:r>
            <a:r>
              <a:rPr lang="en-GB" sz="1900" dirty="0"/>
              <a:t>, </a:t>
            </a:r>
            <a:r>
              <a:rPr lang="en-GB" sz="1900" dirty="0" err="1" smtClean="0"/>
              <a:t>Irlande</a:t>
            </a:r>
            <a:r>
              <a:rPr lang="en-GB" sz="1900" dirty="0"/>
              <a:t>)</a:t>
            </a:r>
          </a:p>
          <a:p>
            <a:pPr>
              <a:buFontTx/>
              <a:buChar char="-"/>
            </a:pPr>
            <a:r>
              <a:rPr lang="en-GB" sz="1900" dirty="0"/>
              <a:t>Durée </a:t>
            </a:r>
            <a:r>
              <a:rPr lang="en-GB" sz="1900" dirty="0" err="1"/>
              <a:t>d’indemnisation</a:t>
            </a:r>
            <a:r>
              <a:rPr lang="en-GB" sz="1900" dirty="0"/>
              <a:t> </a:t>
            </a:r>
            <a:r>
              <a:rPr lang="en-GB" sz="1900" dirty="0" err="1"/>
              <a:t>liée</a:t>
            </a:r>
            <a:r>
              <a:rPr lang="en-GB" sz="1900" dirty="0"/>
              <a:t> à la durée de </a:t>
            </a:r>
            <a:r>
              <a:rPr lang="en-GB" sz="1900" dirty="0" err="1"/>
              <a:t>cotisation</a:t>
            </a:r>
            <a:r>
              <a:rPr lang="en-GB" sz="1900" dirty="0"/>
              <a:t> qui </a:t>
            </a:r>
            <a:r>
              <a:rPr lang="en-GB" sz="1900" dirty="0" err="1"/>
              <a:t>pénalise</a:t>
            </a:r>
            <a:r>
              <a:rPr lang="en-GB" sz="1900" dirty="0"/>
              <a:t> les </a:t>
            </a:r>
            <a:r>
              <a:rPr lang="en-GB" sz="1900" dirty="0" err="1"/>
              <a:t>travailleurs</a:t>
            </a:r>
            <a:r>
              <a:rPr lang="en-GB" sz="1900" dirty="0"/>
              <a:t> avec </a:t>
            </a:r>
            <a:r>
              <a:rPr lang="en-GB" sz="1900" dirty="0" err="1"/>
              <a:t>une</a:t>
            </a:r>
            <a:r>
              <a:rPr lang="en-GB" sz="1900" dirty="0"/>
              <a:t> </a:t>
            </a:r>
            <a:r>
              <a:rPr lang="en-GB" sz="1900" dirty="0" err="1"/>
              <a:t>faible</a:t>
            </a:r>
            <a:r>
              <a:rPr lang="en-GB" sz="1900" dirty="0"/>
              <a:t> </a:t>
            </a:r>
            <a:r>
              <a:rPr lang="en-GB" sz="1900" dirty="0" err="1"/>
              <a:t>ancienneté</a:t>
            </a:r>
            <a:r>
              <a:rPr lang="en-GB" sz="1900" dirty="0"/>
              <a:t> (</a:t>
            </a:r>
            <a:r>
              <a:rPr lang="en-GB" sz="1900" dirty="0" smtClean="0"/>
              <a:t>ex : </a:t>
            </a:r>
            <a:r>
              <a:rPr lang="en-GB" sz="1900" dirty="0" err="1"/>
              <a:t>Autriche</a:t>
            </a:r>
            <a:r>
              <a:rPr lang="en-GB" sz="1900" dirty="0"/>
              <a:t>, </a:t>
            </a:r>
            <a:r>
              <a:rPr lang="en-GB" sz="1900" dirty="0" err="1"/>
              <a:t>Bulgarie</a:t>
            </a:r>
            <a:r>
              <a:rPr lang="en-GB" sz="1900" dirty="0"/>
              <a:t>, </a:t>
            </a:r>
            <a:r>
              <a:rPr lang="en-GB" sz="1900" dirty="0" err="1"/>
              <a:t>Allemagne</a:t>
            </a:r>
            <a:r>
              <a:rPr lang="en-GB" sz="1900" dirty="0"/>
              <a:t>, Pays-Bas). </a:t>
            </a:r>
          </a:p>
          <a:p>
            <a:pPr marL="0" indent="0">
              <a:buNone/>
            </a:pPr>
            <a:r>
              <a:rPr lang="en-GB" sz="1900" dirty="0"/>
              <a:t>MAIS : </a:t>
            </a:r>
            <a:r>
              <a:rPr lang="en-GB" sz="1900" dirty="0" err="1"/>
              <a:t>certains</a:t>
            </a:r>
            <a:r>
              <a:rPr lang="en-GB" sz="1900" dirty="0"/>
              <a:t> pays </a:t>
            </a:r>
            <a:r>
              <a:rPr lang="en-GB" sz="1900" dirty="0" err="1"/>
              <a:t>ont</a:t>
            </a:r>
            <a:r>
              <a:rPr lang="en-GB" sz="1900" dirty="0"/>
              <a:t> </a:t>
            </a:r>
            <a:r>
              <a:rPr lang="en-GB" sz="1900" dirty="0" err="1"/>
              <a:t>assoupli</a:t>
            </a:r>
            <a:r>
              <a:rPr lang="en-GB" sz="1900" dirty="0"/>
              <a:t> </a:t>
            </a:r>
            <a:r>
              <a:rPr lang="en-GB" sz="1900" dirty="0" err="1"/>
              <a:t>une</a:t>
            </a:r>
            <a:r>
              <a:rPr lang="en-GB" sz="1900" dirty="0"/>
              <a:t> </a:t>
            </a:r>
            <a:r>
              <a:rPr lang="en-GB" sz="1900" dirty="0" err="1"/>
              <a:t>partie</a:t>
            </a:r>
            <a:r>
              <a:rPr lang="en-GB" sz="1900" dirty="0"/>
              <a:t> des </a:t>
            </a:r>
            <a:r>
              <a:rPr lang="en-GB" sz="1900" dirty="0" err="1"/>
              <a:t>règles</a:t>
            </a:r>
            <a:r>
              <a:rPr lang="en-GB" sz="1900" dirty="0"/>
              <a:t> </a:t>
            </a:r>
            <a:r>
              <a:rPr lang="en-GB" sz="1900" dirty="0" err="1"/>
              <a:t>d’éligibilité</a:t>
            </a:r>
            <a:r>
              <a:rPr lang="en-GB" sz="1900" dirty="0"/>
              <a:t> pour les </a:t>
            </a:r>
            <a:r>
              <a:rPr lang="en-GB" sz="1900" dirty="0" err="1"/>
              <a:t>jeunes</a:t>
            </a:r>
            <a:r>
              <a:rPr lang="en-GB" sz="1900" dirty="0"/>
              <a:t> (</a:t>
            </a:r>
            <a:r>
              <a:rPr lang="en-GB" sz="1900" dirty="0" smtClean="0"/>
              <a:t>ex : </a:t>
            </a:r>
            <a:r>
              <a:rPr lang="en-GB" sz="1900" dirty="0" err="1"/>
              <a:t>Roumanie</a:t>
            </a:r>
            <a:r>
              <a:rPr lang="en-GB" sz="1900" dirty="0"/>
              <a:t>, </a:t>
            </a:r>
            <a:r>
              <a:rPr lang="en-GB" sz="1900" dirty="0" err="1"/>
              <a:t>Finlande</a:t>
            </a:r>
            <a:r>
              <a:rPr lang="en-GB" sz="1900" dirty="0"/>
              <a:t>)</a:t>
            </a:r>
          </a:p>
          <a:p>
            <a:pPr marL="0" indent="0">
              <a:buNone/>
            </a:pPr>
            <a:r>
              <a:rPr lang="en-IE" sz="1900" b="1" dirty="0"/>
              <a:t>=&gt; Les </a:t>
            </a:r>
            <a:r>
              <a:rPr lang="en-IE" sz="1900" b="1" dirty="0" err="1"/>
              <a:t>caractéristiques</a:t>
            </a:r>
            <a:r>
              <a:rPr lang="en-IE" sz="1900" b="1" dirty="0"/>
              <a:t> du </a:t>
            </a:r>
            <a:r>
              <a:rPr lang="en-IE" sz="1900" b="1" dirty="0" err="1"/>
              <a:t>marché</a:t>
            </a:r>
            <a:r>
              <a:rPr lang="en-IE" sz="1900" b="1" dirty="0"/>
              <a:t> du travail (types de </a:t>
            </a:r>
            <a:r>
              <a:rPr lang="en-IE" sz="1900" b="1" dirty="0" err="1"/>
              <a:t>contrat</a:t>
            </a:r>
            <a:r>
              <a:rPr lang="en-IE" sz="1900" b="1" dirty="0"/>
              <a:t>, </a:t>
            </a:r>
            <a:r>
              <a:rPr lang="en-IE" sz="1900" b="1" dirty="0" err="1"/>
              <a:t>règles</a:t>
            </a:r>
            <a:r>
              <a:rPr lang="en-IE" sz="1900" b="1" dirty="0"/>
              <a:t> de </a:t>
            </a:r>
            <a:r>
              <a:rPr lang="en-IE" sz="1900" b="1" dirty="0" err="1"/>
              <a:t>mobilité</a:t>
            </a:r>
            <a:r>
              <a:rPr lang="en-IE" sz="1900" b="1" dirty="0"/>
              <a:t>) </a:t>
            </a:r>
            <a:r>
              <a:rPr lang="en-IE" sz="1900" b="1" dirty="0" err="1"/>
              <a:t>ont</a:t>
            </a:r>
            <a:r>
              <a:rPr lang="en-IE" sz="1900" b="1" dirty="0"/>
              <a:t> des </a:t>
            </a:r>
            <a:r>
              <a:rPr lang="en-IE" sz="1900" b="1" dirty="0" err="1"/>
              <a:t>effets</a:t>
            </a:r>
            <a:r>
              <a:rPr lang="en-IE" sz="1900" b="1" dirty="0"/>
              <a:t> sur les </a:t>
            </a:r>
            <a:r>
              <a:rPr lang="en-IE" sz="1900" b="1" dirty="0" err="1"/>
              <a:t>régimes</a:t>
            </a:r>
            <a:r>
              <a:rPr lang="en-IE" sz="1900" b="1" dirty="0"/>
              <a:t> </a:t>
            </a:r>
            <a:r>
              <a:rPr lang="en-IE" sz="1900" b="1" dirty="0" err="1"/>
              <a:t>d’indemnisation</a:t>
            </a:r>
            <a:r>
              <a:rPr lang="en-IE" sz="1900" b="1" dirty="0"/>
              <a:t> </a:t>
            </a:r>
            <a:endParaRPr lang="en-IE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b="1" dirty="0"/>
              <a:t>Les différentes formes d’emploi : standard, atypique et ”très flexible”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999" y="1617053"/>
            <a:ext cx="5733299" cy="38164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6336" y="1417638"/>
            <a:ext cx="302433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800" b="1" dirty="0"/>
              <a:t>Emplois atypiques</a:t>
            </a:r>
          </a:p>
          <a:p>
            <a:r>
              <a:rPr lang="da-DK" sz="1800" dirty="0"/>
              <a:t>Sur-représentation des jeunes, des femmes, des non qualifiés, des personnes migrantes et issues des minorités</a:t>
            </a:r>
          </a:p>
          <a:p>
            <a:r>
              <a:rPr lang="da-DK" sz="1800" dirty="0"/>
              <a:t>Les cadres juridiques nationaux entrainent d’importantes variations selon les pays et les catégories </a:t>
            </a:r>
          </a:p>
          <a:p>
            <a:r>
              <a:rPr lang="da-DK" sz="1800" dirty="0"/>
              <a:t>La protection sociale est souvent </a:t>
            </a:r>
            <a:r>
              <a:rPr lang="da-DK" sz="1800" dirty="0" smtClean="0"/>
              <a:t>conçue </a:t>
            </a:r>
            <a:r>
              <a:rPr lang="da-DK" sz="1800" dirty="0"/>
              <a:t>pour et bénéficient aux ”travailleurs standards”</a:t>
            </a:r>
          </a:p>
          <a:p>
            <a:r>
              <a:rPr lang="da-DK" sz="1800" dirty="0"/>
              <a:t>Problèmes très importants pour les formes d’emploi très flexibles</a:t>
            </a:r>
          </a:p>
          <a:p>
            <a:pPr marL="0" indent="0">
              <a:buNone/>
            </a:pPr>
            <a:endParaRPr lang="da-DK" sz="1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748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Source: </a:t>
            </a:r>
            <a:r>
              <a:rPr lang="da-DK" sz="1200" dirty="0" err="1"/>
              <a:t>Eurofound</a:t>
            </a:r>
            <a:r>
              <a:rPr lang="da-DK" sz="1200" dirty="0"/>
              <a:t> 2010, (</a:t>
            </a:r>
            <a:r>
              <a:rPr lang="da-DK" sz="1200" dirty="0" err="1"/>
              <a:t>drawing</a:t>
            </a:r>
            <a:r>
              <a:rPr lang="da-DK" sz="1200" dirty="0"/>
              <a:t> on </a:t>
            </a:r>
            <a:r>
              <a:rPr lang="da-DK" sz="1200" dirty="0" err="1"/>
              <a:t>Biletta</a:t>
            </a:r>
            <a:r>
              <a:rPr lang="da-DK" sz="1200" dirty="0"/>
              <a:t> and Kullander 2009).</a:t>
            </a:r>
          </a:p>
        </p:txBody>
      </p:sp>
    </p:spTree>
    <p:extLst>
      <p:ext uri="{BB962C8B-B14F-4D97-AF65-F5344CB8AC3E}">
        <p14:creationId xmlns:p14="http://schemas.microsoft.com/office/powerpoint/2010/main" val="27687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605642"/>
            <a:ext cx="8918369" cy="811996"/>
          </a:xfrm>
        </p:spPr>
        <p:txBody>
          <a:bodyPr>
            <a:noAutofit/>
          </a:bodyPr>
          <a:lstStyle/>
          <a:p>
            <a:r>
              <a:rPr lang="en-US" sz="2600" b="1" dirty="0" err="1"/>
              <a:t>Taux</a:t>
            </a:r>
            <a:r>
              <a:rPr lang="en-US" sz="2600" b="1" dirty="0"/>
              <a:t> de couverture par </a:t>
            </a:r>
            <a:r>
              <a:rPr lang="en-US" sz="2600" b="1" dirty="0" err="1"/>
              <a:t>l’indemnisation</a:t>
            </a:r>
            <a:r>
              <a:rPr lang="en-US" sz="2600" b="1" dirty="0"/>
              <a:t> pour les </a:t>
            </a:r>
            <a:r>
              <a:rPr lang="en-US" sz="2600" b="1" dirty="0" err="1"/>
              <a:t>inscrits</a:t>
            </a:r>
            <a:r>
              <a:rPr lang="en-US" sz="2600" b="1" dirty="0"/>
              <a:t> </a:t>
            </a:r>
            <a:r>
              <a:rPr lang="en-US" sz="2600" b="1" dirty="0" err="1"/>
              <a:t>depuis</a:t>
            </a:r>
            <a:r>
              <a:rPr lang="en-US" sz="2600" b="1" dirty="0"/>
              <a:t> </a:t>
            </a:r>
            <a:r>
              <a:rPr lang="en-US" sz="2600" b="1" dirty="0" err="1"/>
              <a:t>moins</a:t>
            </a:r>
            <a:r>
              <a:rPr lang="en-US" sz="2600" b="1" dirty="0"/>
              <a:t> de deux </a:t>
            </a:r>
            <a:r>
              <a:rPr lang="en-US" sz="2600" b="1" dirty="0" err="1"/>
              <a:t>mois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fonction</a:t>
            </a:r>
            <a:r>
              <a:rPr lang="en-US" sz="2600" b="1" dirty="0"/>
              <a:t> du </a:t>
            </a:r>
            <a:r>
              <a:rPr lang="en-US" sz="2600" b="1" dirty="0" err="1"/>
              <a:t>contrat</a:t>
            </a:r>
            <a:r>
              <a:rPr lang="en-US" sz="2600" b="1" dirty="0"/>
              <a:t> perdu (% des </a:t>
            </a:r>
            <a:r>
              <a:rPr lang="en-US" sz="2600" b="1" dirty="0" err="1"/>
              <a:t>chômeurs</a:t>
            </a:r>
            <a:r>
              <a:rPr lang="en-US" sz="2600" b="1" dirty="0"/>
              <a:t>), EU27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98763" y="1632857"/>
          <a:ext cx="8033657" cy="404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49084" y="5696031"/>
            <a:ext cx="2904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Eurostat LFS, special extracts.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083" y="6037938"/>
            <a:ext cx="7639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travailleurs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contrat</a:t>
            </a:r>
            <a:r>
              <a:rPr lang="en-US" b="1" dirty="0"/>
              <a:t> </a:t>
            </a:r>
            <a:r>
              <a:rPr lang="en-US" b="1" dirty="0" err="1"/>
              <a:t>temporaire</a:t>
            </a:r>
            <a:r>
              <a:rPr lang="en-US" b="1" dirty="0"/>
              <a:t> et les </a:t>
            </a:r>
            <a:r>
              <a:rPr lang="en-US" b="1" dirty="0" err="1"/>
              <a:t>jeunes</a:t>
            </a:r>
            <a:r>
              <a:rPr lang="en-US" b="1" dirty="0"/>
              <a:t> </a:t>
            </a:r>
            <a:r>
              <a:rPr lang="en-US" b="1" dirty="0" err="1"/>
              <a:t>ont</a:t>
            </a:r>
            <a:r>
              <a:rPr lang="en-US" b="1" dirty="0"/>
              <a:t> </a:t>
            </a:r>
            <a:r>
              <a:rPr lang="en-US" b="1" dirty="0" err="1"/>
              <a:t>moins</a:t>
            </a:r>
            <a:r>
              <a:rPr lang="en-US" b="1" dirty="0"/>
              <a:t> de chance d’être </a:t>
            </a:r>
            <a:r>
              <a:rPr lang="en-US" b="1" dirty="0" err="1"/>
              <a:t>éligibles</a:t>
            </a:r>
            <a:r>
              <a:rPr lang="en-US" b="1" dirty="0"/>
              <a:t> à </a:t>
            </a:r>
            <a:r>
              <a:rPr lang="en-US" b="1" dirty="0" err="1"/>
              <a:t>l’indemnisation</a:t>
            </a:r>
            <a:endParaRPr lang="en-US" b="1" dirty="0"/>
          </a:p>
          <a:p>
            <a:r>
              <a:rPr lang="en-US" b="1" dirty="0" err="1"/>
              <a:t>Tendance</a:t>
            </a:r>
            <a:r>
              <a:rPr lang="en-US" b="1" dirty="0"/>
              <a:t> à la </a:t>
            </a:r>
            <a:r>
              <a:rPr lang="en-US" b="1" dirty="0" err="1"/>
              <a:t>baisse</a:t>
            </a:r>
            <a:r>
              <a:rPr lang="en-US" b="1" dirty="0"/>
              <a:t> de la couverture des </a:t>
            </a:r>
            <a:r>
              <a:rPr lang="en-US" b="1" dirty="0" err="1"/>
              <a:t>jeunes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129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10878</TotalTime>
  <Words>1409</Words>
  <Application>Microsoft Office PowerPoint</Application>
  <PresentationFormat>Affichage à l'écran (4:3)</PresentationFormat>
  <Paragraphs>152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La couverture par l’indemnisation du chômage.  Focus sur les jeunes en Europe suite à la crise de 2008 </vt:lpstr>
      <vt:lpstr> Contexte / source</vt:lpstr>
      <vt:lpstr>Plan</vt:lpstr>
      <vt:lpstr>Introduction </vt:lpstr>
      <vt:lpstr>Principales caractéristiques des régimes d’indemnisation et déterminants de la couverture</vt:lpstr>
      <vt:lpstr>Exemple – Indemnisation du travail indépendant</vt:lpstr>
      <vt:lpstr>  L’accès des jeunes à l’indemnisation </vt:lpstr>
      <vt:lpstr>Les différentes formes d’emploi : standard, atypique et ”très flexible”</vt:lpstr>
      <vt:lpstr>Taux de couverture par l’indemnisation pour les inscrits depuis moins de deux mois en fonction du contrat perdu (% des chômeurs), EU27</vt:lpstr>
      <vt:lpstr>Taux de couverture de l’indemnisation par âge, 2013</vt:lpstr>
      <vt:lpstr>Déterminants de la faible couverture</vt:lpstr>
      <vt:lpstr>  Réformes de l’indemnisation en Europe durant la crise </vt:lpstr>
      <vt:lpstr>  Réformes de l’indemnisation : pendant la période de relance, pour les jeunes, un taux de couverture légèrement supérieur à celui de la période d’austérité  coverage in 2007=100   </vt:lpstr>
      <vt:lpstr>Recours à la flexibilité interne</vt:lpstr>
      <vt:lpstr>Recours à la flexibilité interne</vt:lpstr>
      <vt:lpstr>Conclusions et perspectives (1/2)</vt:lpstr>
      <vt:lpstr>Conclusions et perspectives (2/2)</vt:lpstr>
    </vt:vector>
  </TitlesOfParts>
  <Company>ETUI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LESCHKE, Janine</dc:creator>
  <cp:lastModifiedBy>OSMANE Bilel</cp:lastModifiedBy>
  <cp:revision>699</cp:revision>
  <cp:lastPrinted>2019-10-23T11:17:45Z</cp:lastPrinted>
  <dcterms:created xsi:type="dcterms:W3CDTF">2012-03-22T18:04:36Z</dcterms:created>
  <dcterms:modified xsi:type="dcterms:W3CDTF">2019-10-23T13:29:53Z</dcterms:modified>
</cp:coreProperties>
</file>