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0" r:id="rId3"/>
    <p:sldId id="342" r:id="rId4"/>
    <p:sldId id="353" r:id="rId5"/>
    <p:sldId id="354" r:id="rId6"/>
    <p:sldId id="258" r:id="rId7"/>
    <p:sldId id="355" r:id="rId8"/>
    <p:sldId id="356" r:id="rId9"/>
    <p:sldId id="357" r:id="rId10"/>
    <p:sldId id="358" r:id="rId11"/>
    <p:sldId id="359" r:id="rId12"/>
    <p:sldId id="360" r:id="rId13"/>
    <p:sldId id="263" r:id="rId14"/>
    <p:sldId id="361" r:id="rId15"/>
    <p:sldId id="362" r:id="rId16"/>
  </p:sldIdLst>
  <p:sldSz cx="9144000" cy="6858000" type="screen4x3"/>
  <p:notesSz cx="6805613" cy="99441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2" autoAdjust="0"/>
    <p:restoredTop sz="94830" autoAdjust="0"/>
  </p:normalViewPr>
  <p:slideViewPr>
    <p:cSldViewPr>
      <p:cViewPr varScale="1">
        <p:scale>
          <a:sx n="68" d="100"/>
          <a:sy n="68" d="100"/>
        </p:scale>
        <p:origin x="14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302" cy="496665"/>
          </a:xfrm>
          <a:prstGeom prst="rect">
            <a:avLst/>
          </a:prstGeom>
        </p:spPr>
        <p:txBody>
          <a:bodyPr vert="horz" lIns="95685" tIns="47842" rIns="95685" bIns="478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792" y="1"/>
            <a:ext cx="2949302" cy="496665"/>
          </a:xfrm>
          <a:prstGeom prst="rect">
            <a:avLst/>
          </a:prstGeom>
        </p:spPr>
        <p:txBody>
          <a:bodyPr vert="horz" lIns="95685" tIns="47842" rIns="95685" bIns="478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9EEAC783-AFCB-4CB3-BAF9-85C158B46E99}" type="datetimeFigureOut">
              <a:rPr lang="fr-FR"/>
              <a:pPr>
                <a:defRPr/>
              </a:pPr>
              <a:t>15/10/2019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45893"/>
            <a:ext cx="2949302" cy="496665"/>
          </a:xfrm>
          <a:prstGeom prst="rect">
            <a:avLst/>
          </a:prstGeom>
        </p:spPr>
        <p:txBody>
          <a:bodyPr vert="horz" lIns="95685" tIns="47842" rIns="95685" bIns="478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792" y="9445893"/>
            <a:ext cx="2949302" cy="496665"/>
          </a:xfrm>
          <a:prstGeom prst="rect">
            <a:avLst/>
          </a:prstGeom>
        </p:spPr>
        <p:txBody>
          <a:bodyPr vert="horz" lIns="95685" tIns="47842" rIns="95685" bIns="478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ABA14986-D0CF-4FCC-8D7D-1A4003FA1F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243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302" cy="496665"/>
          </a:xfrm>
          <a:prstGeom prst="rect">
            <a:avLst/>
          </a:prstGeom>
        </p:spPr>
        <p:txBody>
          <a:bodyPr vert="horz" lIns="95685" tIns="47842" rIns="95685" bIns="478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792" y="1"/>
            <a:ext cx="2949302" cy="496665"/>
          </a:xfrm>
          <a:prstGeom prst="rect">
            <a:avLst/>
          </a:prstGeom>
        </p:spPr>
        <p:txBody>
          <a:bodyPr vert="horz" lIns="95685" tIns="47842" rIns="95685" bIns="478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29E682B1-4CF9-4B58-B8E1-D3F7B30CC53F}" type="datetimeFigureOut">
              <a:rPr lang="fr-FR"/>
              <a:pPr>
                <a:defRPr/>
              </a:pPr>
              <a:t>15/10/2019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5" tIns="47842" rIns="95685" bIns="47842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259" y="4722946"/>
            <a:ext cx="5445099" cy="4474614"/>
          </a:xfrm>
          <a:prstGeom prst="rect">
            <a:avLst/>
          </a:prstGeom>
        </p:spPr>
        <p:txBody>
          <a:bodyPr vert="horz" lIns="95685" tIns="47842" rIns="95685" bIns="47842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5893"/>
            <a:ext cx="2949302" cy="496665"/>
          </a:xfrm>
          <a:prstGeom prst="rect">
            <a:avLst/>
          </a:prstGeom>
        </p:spPr>
        <p:txBody>
          <a:bodyPr vert="horz" lIns="95685" tIns="47842" rIns="95685" bIns="478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792" y="9445893"/>
            <a:ext cx="2949302" cy="496665"/>
          </a:xfrm>
          <a:prstGeom prst="rect">
            <a:avLst/>
          </a:prstGeom>
        </p:spPr>
        <p:txBody>
          <a:bodyPr vert="horz" lIns="95685" tIns="47842" rIns="95685" bIns="478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6A32BCBF-D11D-4F4C-B860-84D8CC1730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333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237975A2-156C-495C-9AAE-5ABA5EB57EB9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36FA84D6-3551-48F4-9861-574D5AD6829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B4B5C426-05C7-4D5E-9FB8-3046C447466A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03E5D302-37B2-4C5A-8134-3E1889CF8516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D89C394F-3950-4137-8F3B-EE7E7C7FE147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FA7CEBEB-C1DA-403B-AED1-454704E4580F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DEEF4066-F989-4CAC-8399-87DDB4A80E52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11E97E09-C9CA-4462-99C2-338FD0998058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974A83B6-EF11-4FCE-B459-C0689C868E9B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9020028E-7F29-4D78-AD3A-6475FEC50222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0C74A104-E4B4-4F09-9A05-2FCF9638BD39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AC5A2625-941B-49CD-B2B8-EFEE7041336A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4ED926A1-4E3C-4B0B-B604-C63F8CE9365D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74BA9240-2526-4CB6-9378-4B8CCAB9212C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E6140028-01B7-4667-848E-1F89D85C580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DCD2A8F4-2C7F-414C-8538-4926C0AFB7B6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78C07370-BEBD-46B6-AEBF-5B6B8A19AEDC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D0AF4061-5043-4ABF-81BC-DB5026CE7A2C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31FADEEE-DC9D-43BE-B76B-092B53AEB34E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Faire glisser l'image vers l'espace réservé ou cliquer sur l'icône pour l'ajouter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65829E6D-D31F-4E79-8663-B374FE42F13C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 fontAlgn="base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lvl1pPr>
          </a:lstStyle>
          <a:p>
            <a:pPr>
              <a:defRPr/>
            </a:pPr>
            <a:fld id="{F57ED0C6-9290-4407-B40D-AFF515DDD016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en-US" altLang="fr-FR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>
              <a:lnSpc>
                <a:spcPct val="71000"/>
              </a:lnSpc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buClrTx/>
              <a:buSzTx/>
              <a:buFontTx/>
              <a:buNone/>
              <a:defRPr/>
            </a:pPr>
            <a:endParaRPr lang="en-US" altLang="fr-FR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5ACA405-CEDA-488B-AD68-623A34911AF6}" type="datetime1">
              <a:rPr lang="fr-FR" smtClean="0"/>
              <a:pPr>
                <a:defRPr/>
              </a:pPr>
              <a:t>15/10/2019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solidFill>
                  <a:srgbClr val="FFFFFF"/>
                </a:solidFill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C205F2-8060-47F3-804E-E4FC1647F442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2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8208912" cy="2560752"/>
          </a:xfrm>
        </p:spPr>
        <p:txBody>
          <a:bodyPr/>
          <a:lstStyle/>
          <a:p>
            <a:r>
              <a:rPr lang="fr-FR" sz="3200" cap="all" dirty="0"/>
              <a:t>On ne naît pas deuxième apporteuse de revenu, on le devient !</a:t>
            </a:r>
            <a:br>
              <a:rPr lang="fr-FR" sz="3200" cap="all" dirty="0"/>
            </a:br>
            <a:br>
              <a:rPr lang="fr-FR" sz="3200" cap="all" dirty="0"/>
            </a:br>
            <a:r>
              <a:rPr lang="fr-FR" sz="3200" cap="none" dirty="0"/>
              <a:t>Le précariat féminin à l’épreuve de l’indemnisation du chômage</a:t>
            </a:r>
            <a:endParaRPr lang="fr-FR" sz="3200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4941168"/>
            <a:ext cx="5976664" cy="1387966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</a:rPr>
              <a:t>Anne </a:t>
            </a:r>
            <a:r>
              <a:rPr lang="en-US" sz="2000" b="1" i="1" dirty="0" err="1">
                <a:solidFill>
                  <a:schemeClr val="bg2">
                    <a:lumMod val="50000"/>
                  </a:schemeClr>
                </a:solidFill>
              </a:rPr>
              <a:t>Eydoux</a:t>
            </a:r>
            <a:r>
              <a:rPr lang="en-US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Cnam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, CEET,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Lise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-CNRS)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&amp;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000" b="1" i="1" dirty="0">
                <a:solidFill>
                  <a:schemeClr val="bg2">
                    <a:lumMod val="50000"/>
                  </a:schemeClr>
                </a:solidFill>
              </a:rPr>
              <a:t>Pauline Gonthier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 (Chargée d’études </a:t>
            </a:r>
            <a:r>
              <a:rPr lang="fr-FR" sz="2000" dirty="0" err="1">
                <a:solidFill>
                  <a:schemeClr val="bg2">
                    <a:lumMod val="50000"/>
                  </a:schemeClr>
                </a:solidFill>
              </a:rPr>
              <a:t>Dares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 au moment de la rédaction de l’article)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15 octobre 2019</a:t>
            </a:r>
            <a:endParaRPr lang="en-U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A84D6-3551-48F4-9861-574D5AD6829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2" descr="C:\Users\a_eydoux\Dropbox\DOCS NON PARTAGES\lecnamceet.png">
            <a:extLst>
              <a:ext uri="{FF2B5EF4-FFF2-40B4-BE49-F238E27FC236}">
                <a16:creationId xmlns:a16="http://schemas.microsoft.com/office/drawing/2014/main" id="{6EFD5F8A-65D9-C94B-965B-027EFF3965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69"/>
          <a:stretch/>
        </p:blipFill>
        <p:spPr bwMode="auto">
          <a:xfrm>
            <a:off x="7603841" y="476672"/>
            <a:ext cx="1314790" cy="31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BD3439-DD47-DF49-93B0-1726CC00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03312"/>
          </a:xfrm>
        </p:spPr>
        <p:txBody>
          <a:bodyPr>
            <a:normAutofit/>
          </a:bodyPr>
          <a:lstStyle/>
          <a:p>
            <a:r>
              <a:rPr lang="fr-FR" sz="2000" dirty="0">
                <a:latin typeface="+mn-lt"/>
              </a:rPr>
              <a:t>Graphique 4 : personne non éligible à l’assurance chômage, ayant un conjoint à temps complet au Smic</a:t>
            </a:r>
            <a:endParaRPr lang="fr-FR" sz="3600" dirty="0">
              <a:latin typeface="+mn-lt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EC4BBE-6056-A746-835F-1B5AA1484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D75BDA6-C86E-464E-9924-FF03D325DA8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49293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664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4EC629-7595-2F41-A8B6-B097EEC8C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1764"/>
            <a:ext cx="8229600" cy="707886"/>
          </a:xfrm>
        </p:spPr>
        <p:txBody>
          <a:bodyPr>
            <a:normAutofit/>
          </a:bodyPr>
          <a:lstStyle/>
          <a:p>
            <a:r>
              <a:rPr lang="fr-FR" sz="3600" dirty="0"/>
              <a:t>La mère de famille monoparentale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77CB73-4235-8249-AF84-B4E9C66E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A4267F7-00F1-A84A-B8CA-31D2482EDD7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4824536"/>
          </a:xfrm>
          <a:prstGeom prst="rect">
            <a:avLst/>
          </a:prstGeom>
          <a:noFill/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C30B346-39B3-5F4F-8C4C-126FACB928B2}"/>
              </a:ext>
            </a:extLst>
          </p:cNvPr>
          <p:cNvSpPr txBox="1"/>
          <p:nvPr/>
        </p:nvSpPr>
        <p:spPr>
          <a:xfrm>
            <a:off x="750404" y="986701"/>
            <a:ext cx="7643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Graphique 5 : mère isolée d’un enfant au RSA majoré éligible à l’assurance chômage</a:t>
            </a:r>
          </a:p>
        </p:txBody>
      </p:sp>
    </p:spTree>
    <p:extLst>
      <p:ext uri="{BB962C8B-B14F-4D97-AF65-F5344CB8AC3E}">
        <p14:creationId xmlns:p14="http://schemas.microsoft.com/office/powerpoint/2010/main" val="496271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6ED63-7D6C-D148-9E09-AE1820FF8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19336"/>
          </a:xfrm>
        </p:spPr>
        <p:txBody>
          <a:bodyPr>
            <a:noAutofit/>
          </a:bodyPr>
          <a:lstStyle/>
          <a:p>
            <a:r>
              <a:rPr lang="fr-FR" sz="2000" dirty="0"/>
              <a:t>Graphique 6 : mère isolée d’un enfant non éligible à l’assurance chômage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D967A8-34EA-8847-B9FA-93B04988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3C7D894-A581-0B40-ADAF-C5BA3C2D00E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1"/>
            <a:ext cx="8229600" cy="4497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008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>
          <a:xfrm>
            <a:off x="125760" y="390526"/>
            <a:ext cx="8892480" cy="1176337"/>
          </a:xfrm>
        </p:spPr>
        <p:txBody>
          <a:bodyPr>
            <a:noAutofit/>
          </a:bodyPr>
          <a:lstStyle/>
          <a:p>
            <a:r>
              <a:rPr lang="fr-FR" sz="3600" dirty="0"/>
              <a:t>4. Que faire des minima sociaux </a:t>
            </a:r>
            <a:r>
              <a:rPr lang="fr-FR" sz="3600" dirty="0" err="1"/>
              <a:t>familialisés</a:t>
            </a:r>
            <a:r>
              <a:rPr lang="fr-FR" sz="3600" dirty="0"/>
              <a:t> ?</a:t>
            </a: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48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fr-FR" dirty="0"/>
              <a:t>Variété des modes d’accès des femmes aux droits sociaux </a:t>
            </a:r>
            <a:r>
              <a:rPr lang="fr-FR" sz="2000" dirty="0"/>
              <a:t>(</a:t>
            </a:r>
            <a:r>
              <a:rPr lang="fr-FR" sz="2000" dirty="0" err="1"/>
              <a:t>Sainsbury</a:t>
            </a:r>
            <a:r>
              <a:rPr lang="fr-FR" sz="2000" dirty="0"/>
              <a:t>, 1996)</a:t>
            </a:r>
          </a:p>
          <a:p>
            <a:pPr lvl="1">
              <a:spcBef>
                <a:spcPts val="600"/>
              </a:spcBef>
              <a:buFont typeface="Wingdings" charset="2"/>
              <a:buChar char="ü"/>
            </a:pPr>
            <a:r>
              <a:rPr lang="fr-FR" dirty="0"/>
              <a:t> </a:t>
            </a:r>
            <a:r>
              <a:rPr lang="fr-FR" sz="1800" dirty="0"/>
              <a:t>droits dérivés de l’épouse au foyer</a:t>
            </a:r>
          </a:p>
          <a:p>
            <a:pPr lvl="1">
              <a:spcBef>
                <a:spcPts val="600"/>
              </a:spcBef>
              <a:buFont typeface="Wingdings" charset="2"/>
              <a:buChar char="ü"/>
            </a:pPr>
            <a:r>
              <a:rPr lang="fr-FR" sz="1800" dirty="0"/>
              <a:t> droits liés aux activités de </a:t>
            </a:r>
            <a:r>
              <a:rPr lang="fr-FR" sz="1800" i="1" dirty="0"/>
              <a:t>care </a:t>
            </a:r>
            <a:r>
              <a:rPr lang="fr-FR" sz="1800" dirty="0"/>
              <a:t>(dispensatrice de soin)</a:t>
            </a:r>
          </a:p>
          <a:p>
            <a:pPr lvl="1">
              <a:spcBef>
                <a:spcPts val="600"/>
              </a:spcBef>
              <a:buFont typeface="Wingdings" charset="2"/>
              <a:buChar char="ü"/>
            </a:pPr>
            <a:r>
              <a:rPr lang="fr-FR" sz="1800" dirty="0"/>
              <a:t> droits attachés à l’emploi</a:t>
            </a:r>
          </a:p>
          <a:p>
            <a:pPr lvl="1">
              <a:spcBef>
                <a:spcPts val="600"/>
              </a:spcBef>
              <a:buFont typeface="Wingdings" charset="2"/>
              <a:buChar char="ü"/>
            </a:pPr>
            <a:r>
              <a:rPr lang="fr-FR" sz="1800" dirty="0"/>
              <a:t> droits liés à la citoyenneté (droits « universels », souvent </a:t>
            </a:r>
            <a:r>
              <a:rPr lang="fr-FR" sz="1800" dirty="0" err="1"/>
              <a:t>familialisés</a:t>
            </a:r>
            <a:r>
              <a:rPr lang="fr-FR" sz="1800" dirty="0"/>
              <a:t>)</a:t>
            </a:r>
          </a:p>
          <a:p>
            <a:pPr>
              <a:spcBef>
                <a:spcPts val="600"/>
              </a:spcBef>
            </a:pPr>
            <a:r>
              <a:rPr lang="fr-FR" dirty="0"/>
              <a:t>Ces droits ne se valent pas…</a:t>
            </a:r>
          </a:p>
          <a:p>
            <a:pPr lvl="1">
              <a:spcBef>
                <a:spcPts val="600"/>
              </a:spcBef>
            </a:pPr>
            <a:r>
              <a:rPr lang="fr-FR" dirty="0"/>
              <a:t>droits liés à l’emploi souvent mieux valorisés et personnels</a:t>
            </a:r>
          </a:p>
          <a:p>
            <a:pPr lvl="1">
              <a:spcBef>
                <a:spcPts val="600"/>
              </a:spcBef>
            </a:pPr>
            <a:r>
              <a:rPr lang="fr-FR" dirty="0"/>
              <a:t>minima sociaux </a:t>
            </a:r>
            <a:r>
              <a:rPr lang="fr-FR" dirty="0" err="1"/>
              <a:t>familialisés</a:t>
            </a:r>
            <a:r>
              <a:rPr lang="fr-FR" dirty="0"/>
              <a:t> (hypothèse de solidarité familiale)</a:t>
            </a:r>
          </a:p>
          <a:p>
            <a:pPr lvl="2">
              <a:spcBef>
                <a:spcPts val="600"/>
              </a:spcBef>
              <a:buFontTx/>
              <a:buChar char="-"/>
            </a:pPr>
            <a:r>
              <a:rPr lang="fr-FR" dirty="0"/>
              <a:t>mise en commun des ressources qui ne va pas de soi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5317AD-3491-6C45-B484-C0DF08EAB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231" y="478631"/>
            <a:ext cx="8229600" cy="990600"/>
          </a:xfrm>
        </p:spPr>
        <p:txBody>
          <a:bodyPr>
            <a:noAutofit/>
          </a:bodyPr>
          <a:lstStyle/>
          <a:p>
            <a:r>
              <a:rPr lang="fr-FR" sz="3200" dirty="0" err="1"/>
              <a:t>Défamilialiser</a:t>
            </a:r>
            <a:r>
              <a:rPr lang="fr-FR" sz="3200" dirty="0"/>
              <a:t> la couverture du risque de perte de revenu d’activité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F073A2-0DB6-1C4B-AB73-2DA5FD629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/>
          <a:lstStyle/>
          <a:p>
            <a:r>
              <a:rPr lang="fr-FR" dirty="0"/>
              <a:t>D’autres indicateurs de pauvreté</a:t>
            </a:r>
          </a:p>
          <a:p>
            <a:pPr lvl="1"/>
            <a:r>
              <a:rPr lang="fr-FR" dirty="0"/>
              <a:t>« pauvreté économique individuelle » (</a:t>
            </a:r>
            <a:r>
              <a:rPr lang="fr-FR" dirty="0" err="1"/>
              <a:t>Ponthieux</a:t>
            </a:r>
            <a:r>
              <a:rPr lang="fr-FR" dirty="0"/>
              <a:t>, Raynaud, 2008)</a:t>
            </a:r>
          </a:p>
          <a:p>
            <a:pPr lvl="2">
              <a:buFontTx/>
              <a:buChar char="-"/>
            </a:pPr>
            <a:r>
              <a:rPr lang="fr-FR" dirty="0" err="1"/>
              <a:t>visibiliser</a:t>
            </a:r>
            <a:r>
              <a:rPr lang="fr-FR" dirty="0"/>
              <a:t> la précarité des deuxièmes apporteuses de revenu</a:t>
            </a:r>
          </a:p>
          <a:p>
            <a:r>
              <a:rPr lang="fr-FR" dirty="0"/>
              <a:t>Réformer la couverture du risque de perte de revenu d’activité</a:t>
            </a:r>
          </a:p>
          <a:p>
            <a:pPr lvl="1"/>
            <a:r>
              <a:rPr lang="fr-FR" dirty="0"/>
              <a:t>revenu universel ?</a:t>
            </a:r>
          </a:p>
          <a:p>
            <a:pPr lvl="2">
              <a:buFontTx/>
              <a:buChar char="-"/>
            </a:pPr>
            <a:r>
              <a:rPr lang="fr-FR" dirty="0"/>
              <a:t>une proposition entrée dans le débat des élections présidentielles</a:t>
            </a:r>
          </a:p>
          <a:p>
            <a:pPr lvl="2">
              <a:buFontTx/>
              <a:buChar char="-"/>
            </a:pPr>
            <a:r>
              <a:rPr lang="fr-FR" dirty="0"/>
              <a:t>mais une universalité sexuée… et introuvable (</a:t>
            </a:r>
            <a:r>
              <a:rPr lang="fr-FR" dirty="0" err="1"/>
              <a:t>Eydoux</a:t>
            </a:r>
            <a:r>
              <a:rPr lang="fr-FR" dirty="0"/>
              <a:t>, 2017)</a:t>
            </a:r>
          </a:p>
          <a:p>
            <a:pPr lvl="1"/>
            <a:r>
              <a:rPr lang="fr-FR" dirty="0"/>
              <a:t>étendre et revaloriser les droits existants</a:t>
            </a:r>
          </a:p>
          <a:p>
            <a:pPr lvl="2">
              <a:buFontTx/>
              <a:buChar char="-"/>
            </a:pPr>
            <a:r>
              <a:rPr lang="fr-FR" dirty="0"/>
              <a:t>étendre la couverture par l’assurance chômage des plus précaires</a:t>
            </a:r>
          </a:p>
          <a:p>
            <a:pPr lvl="2">
              <a:buFontTx/>
              <a:buChar char="-"/>
            </a:pPr>
            <a:r>
              <a:rPr lang="fr-FR" dirty="0"/>
              <a:t>personnaliser l’accès aux minima sociaux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B09793-ABA8-D749-8F9D-22F20B589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25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C352C-4049-5547-A35F-760E58AC7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conclure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704933-07F0-0140-9411-EB7564433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9899"/>
            <a:ext cx="8229600" cy="4543437"/>
          </a:xfrm>
        </p:spPr>
        <p:txBody>
          <a:bodyPr/>
          <a:lstStyle/>
          <a:p>
            <a:r>
              <a:rPr lang="fr-FR" dirty="0"/>
              <a:t>Evolutions de l’emploi ont façonné de nouvelles formes féminisées de précarité (temps partiel)</a:t>
            </a:r>
          </a:p>
          <a:p>
            <a:pPr lvl="1"/>
            <a:r>
              <a:rPr lang="fr-FR" dirty="0"/>
              <a:t>deuxièmes apporteuses de revenu</a:t>
            </a:r>
          </a:p>
          <a:p>
            <a:r>
              <a:rPr lang="fr-FR" dirty="0"/>
              <a:t>Evolutions de l’indemnisation du chômage ont fragilisé la couverture de ces formes de précarité</a:t>
            </a:r>
          </a:p>
          <a:p>
            <a:pPr lvl="1"/>
            <a:r>
              <a:rPr lang="fr-FR" dirty="0"/>
              <a:t>couverture insuffisante, en particulier pour les deuxièmes apporteuses de revenu et les mères de famille monoparentale</a:t>
            </a:r>
          </a:p>
          <a:p>
            <a:r>
              <a:rPr lang="fr-FR" dirty="0"/>
              <a:t>Pistes de réformes ?</a:t>
            </a:r>
          </a:p>
          <a:p>
            <a:pPr lvl="1"/>
            <a:r>
              <a:rPr lang="fr-FR" dirty="0"/>
              <a:t>outre l’amélioration des conditions d’emploi des femmes</a:t>
            </a:r>
          </a:p>
          <a:p>
            <a:pPr lvl="1"/>
            <a:r>
              <a:rPr lang="fr-FR" dirty="0"/>
              <a:t>repenser les droits sociaux…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8C9EC0-79FD-2546-8DEA-DF4BD1749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9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/>
          </a:bodyPr>
          <a:lstStyle/>
          <a:p>
            <a:r>
              <a:rPr lang="fr-FR" sz="3600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5162"/>
            <a:ext cx="8640960" cy="4997152"/>
          </a:xfrm>
        </p:spPr>
        <p:txBody>
          <a:bodyPr/>
          <a:lstStyle/>
          <a:p>
            <a:r>
              <a:rPr lang="fr-FR" dirty="0"/>
              <a:t>Le soutien au revenu d’activité des femmes précaires</a:t>
            </a:r>
          </a:p>
          <a:p>
            <a:pPr lvl="1"/>
            <a:r>
              <a:rPr lang="fr-FR" dirty="0"/>
              <a:t>une question « peu investie » (</a:t>
            </a:r>
            <a:r>
              <a:rPr lang="fr-FR" dirty="0" err="1"/>
              <a:t>Ponthieux</a:t>
            </a:r>
            <a:r>
              <a:rPr lang="fr-FR" dirty="0"/>
              <a:t>, 2013)</a:t>
            </a:r>
          </a:p>
          <a:p>
            <a:pPr lvl="2">
              <a:buFontTx/>
              <a:buChar char="-"/>
            </a:pPr>
            <a:r>
              <a:rPr lang="fr-FR" dirty="0"/>
              <a:t>pauvreté focalisée sur les ménages</a:t>
            </a:r>
          </a:p>
          <a:p>
            <a:pPr lvl="2">
              <a:buFontTx/>
              <a:buChar char="-"/>
            </a:pPr>
            <a:r>
              <a:rPr lang="fr-FR" dirty="0"/>
              <a:t>précariat féminin (hétérogénéité des temps partiel) peu étudié</a:t>
            </a:r>
          </a:p>
          <a:p>
            <a:pPr lvl="2">
              <a:buFontTx/>
              <a:buChar char="-"/>
            </a:pPr>
            <a:r>
              <a:rPr lang="fr-FR" dirty="0"/>
              <a:t>peu de données sexuées sur indemnisation du chômage et minima sociaux</a:t>
            </a:r>
          </a:p>
          <a:p>
            <a:pPr lvl="1"/>
            <a:r>
              <a:rPr lang="fr-FR" dirty="0"/>
              <a:t>une question d’actualité</a:t>
            </a:r>
          </a:p>
          <a:p>
            <a:pPr lvl="2">
              <a:buFontTx/>
              <a:buChar char="-"/>
            </a:pPr>
            <a:r>
              <a:rPr lang="fr-FR" dirty="0"/>
              <a:t>réformes du marché du travail, de l’assurance chômage, des minima sociaux, passées et en cours</a:t>
            </a:r>
          </a:p>
          <a:p>
            <a:r>
              <a:rPr lang="fr-FR" dirty="0"/>
              <a:t>L’attention portée à cette question est variable</a:t>
            </a:r>
          </a:p>
          <a:p>
            <a:pPr lvl="1">
              <a:buFontTx/>
              <a:buChar char="-"/>
            </a:pPr>
            <a:r>
              <a:rPr lang="fr-FR" sz="1800" dirty="0"/>
              <a:t>précarité invisible des « deuxièmes apporteuses de revenu »</a:t>
            </a:r>
          </a:p>
          <a:p>
            <a:pPr lvl="1">
              <a:buFontTx/>
              <a:buChar char="-"/>
            </a:pPr>
            <a:r>
              <a:rPr lang="fr-FR" sz="1800" dirty="0"/>
              <a:t>pauvreté visible des mères de famille monoparentale</a:t>
            </a:r>
          </a:p>
          <a:p>
            <a:r>
              <a:rPr lang="fr-FR" dirty="0"/>
              <a:t>Contexte : un groupe de travail à France stratégie</a:t>
            </a:r>
          </a:p>
          <a:p>
            <a:r>
              <a:rPr lang="fr-FR" dirty="0"/>
              <a:t>Q : Comment les politiques publiques contribuent à façonner et soutenir les trajectoires précaires des femmes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7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r>
              <a:rPr lang="fr-FR" sz="3600" dirty="0"/>
              <a:t>1. Le genre des trajectoires précaires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32176"/>
          </a:xfrm>
        </p:spPr>
        <p:txBody>
          <a:bodyPr/>
          <a:lstStyle/>
          <a:p>
            <a:r>
              <a:rPr lang="fr-FR" dirty="0"/>
              <a:t> Précarité au féminin</a:t>
            </a:r>
          </a:p>
          <a:p>
            <a:pPr marL="731837" lvl="1" indent="-457200">
              <a:buFont typeface="Arial" panose="020B0604020202020204" pitchFamily="34" charset="0"/>
              <a:buChar char="•"/>
            </a:pPr>
            <a:r>
              <a:rPr lang="fr-FR" dirty="0"/>
              <a:t>marquées par les politiques de temps partiel des 1980 et 1990</a:t>
            </a:r>
          </a:p>
          <a:p>
            <a:pPr marL="1008063" lvl="2" indent="-277813">
              <a:buFont typeface="Arial" charset="0"/>
              <a:buChar char="–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au nom de la conciliation, de la flexibilité et de la création d’emplois</a:t>
            </a:r>
          </a:p>
          <a:p>
            <a:pPr marL="1008063" lvl="2" indent="-277813">
              <a:buFont typeface="Arial" charset="0"/>
              <a:buChar char="–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un « marché de dupes » (</a:t>
            </a:r>
            <a:r>
              <a:rPr lang="fr-FR" dirty="0" err="1"/>
              <a:t>Angeloff</a:t>
            </a:r>
            <a:r>
              <a:rPr lang="fr-FR" dirty="0"/>
              <a:t>, 2000)</a:t>
            </a:r>
          </a:p>
          <a:p>
            <a:pPr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Variété des trajectoires à temps partiel </a:t>
            </a:r>
            <a:r>
              <a:rPr lang="fr-FR" sz="2000" dirty="0"/>
              <a:t>(Briard, 2016)</a:t>
            </a:r>
          </a:p>
          <a:p>
            <a:pPr marL="800100" lvl="1" indent="-342900"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3 trajectoires +/- mixtes : temps partiels « d’entrée », « transitoires », « continus » (et vraisemblablement choisis)</a:t>
            </a:r>
          </a:p>
          <a:p>
            <a:pPr marL="800100" lvl="1" indent="-342900"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3 trajectoires plus précaires et quasi-exclusivement féminisées</a:t>
            </a:r>
          </a:p>
          <a:p>
            <a:pPr marL="1008063" lvl="2" indent="-277813">
              <a:buFont typeface="Arial" charset="0"/>
              <a:buChar char="–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« tardifs » (reprise d’activité)</a:t>
            </a:r>
          </a:p>
          <a:p>
            <a:pPr marL="1008063" lvl="2" indent="-277813">
              <a:buFont typeface="Arial" charset="0"/>
              <a:buChar char="–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« permanents » (femmes ayant vécu en couple, rarement cadres)</a:t>
            </a:r>
          </a:p>
          <a:p>
            <a:pPr marL="1008063" lvl="2" indent="-277813">
              <a:buFont typeface="Arial" charset="0"/>
              <a:buChar char="–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« peu actifs » (périodes d’inactivité et courtes périodes d’emploi)</a:t>
            </a:r>
          </a:p>
          <a:p>
            <a:pPr marL="800100" lvl="1" indent="-342900">
              <a:buFont typeface="Wingdings" pitchFamily="2" charset="2"/>
              <a:buChar char="Ø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</a:pPr>
            <a:r>
              <a:rPr lang="fr-FR" dirty="0"/>
              <a:t>Cf. certaines trajectoires précaires en « activités réduites » </a:t>
            </a:r>
            <a:r>
              <a:rPr lang="fr-FR" sz="1800" dirty="0"/>
              <a:t>(Gonthier et </a:t>
            </a:r>
            <a:r>
              <a:rPr lang="fr-FR" sz="1800" dirty="0" err="1"/>
              <a:t>Vinceneux</a:t>
            </a:r>
            <a:r>
              <a:rPr lang="fr-FR" sz="1800" dirty="0"/>
              <a:t>, 2017; </a:t>
            </a:r>
            <a:r>
              <a:rPr lang="fr-FR" sz="1800" dirty="0" err="1"/>
              <a:t>Issehnane</a:t>
            </a:r>
            <a:r>
              <a:rPr lang="fr-FR" sz="1800" dirty="0"/>
              <a:t> et al., 2016)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7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DB5915-B37D-CC47-B2CC-875FD435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r>
              <a:rPr lang="fr-FR" dirty="0"/>
              <a:t>2. Le précariat féminin à l’épreuve des réformes de l’assurance chômage…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D0D611-B6D7-2C48-B1D2-8B4140485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632176"/>
          </a:xfrm>
        </p:spPr>
        <p:txBody>
          <a:bodyPr/>
          <a:lstStyle/>
          <a:p>
            <a:r>
              <a:rPr lang="fr-FR" dirty="0"/>
              <a:t>Érosion de la couverture du risque chômage des précaires</a:t>
            </a:r>
          </a:p>
          <a:p>
            <a:pPr lvl="1"/>
            <a:r>
              <a:rPr lang="fr-FR" dirty="0"/>
              <a:t>dans un contexte de stratégie d’activation</a:t>
            </a:r>
          </a:p>
          <a:p>
            <a:pPr lvl="2">
              <a:buFontTx/>
              <a:buChar char="-"/>
            </a:pPr>
            <a:r>
              <a:rPr lang="fr-FR" dirty="0"/>
              <a:t>érosion surtout pour les plus précaires (jeunes, femmes)</a:t>
            </a:r>
          </a:p>
          <a:p>
            <a:pPr>
              <a:buFont typeface="Wingdings" pitchFamily="2" charset="2"/>
              <a:buChar char="ü"/>
            </a:pPr>
            <a:r>
              <a:rPr lang="fr-FR" dirty="0"/>
              <a:t> Réforme de 1992 (Daniel et Bassot, 1999)</a:t>
            </a:r>
          </a:p>
          <a:p>
            <a:pPr lvl="1"/>
            <a:r>
              <a:rPr lang="fr-FR" dirty="0"/>
              <a:t>baisse des taux de remplacement pour les temps partiel</a:t>
            </a:r>
          </a:p>
          <a:p>
            <a:pPr lvl="1"/>
            <a:r>
              <a:rPr lang="fr-FR" dirty="0"/>
              <a:t>réduction des droits pour les personnes ayant de courtes références</a:t>
            </a:r>
          </a:p>
          <a:p>
            <a:r>
              <a:rPr lang="fr-FR" dirty="0"/>
              <a:t>Conséquence des réformes</a:t>
            </a:r>
          </a:p>
          <a:p>
            <a:pPr lvl="1"/>
            <a:r>
              <a:rPr lang="fr-FR" dirty="0"/>
              <a:t>basculement vers la solidarité et les minima sociaux</a:t>
            </a:r>
          </a:p>
          <a:p>
            <a:pPr lvl="1"/>
            <a:r>
              <a:rPr lang="fr-FR" dirty="0"/>
              <a:t>… ou la solidarité familiale (deuxièmes apporteuses de revenu)</a:t>
            </a:r>
          </a:p>
          <a:p>
            <a:pPr lvl="2">
              <a:buFontTx/>
              <a:buChar char="-"/>
            </a:pPr>
            <a:r>
              <a:rPr lang="fr-FR" dirty="0"/>
              <a:t>ASS créée en 1984, RMI en 1989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 Un manque de données sexuées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090DC6-0BC6-4F43-AF2A-3C254FE4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873A12-51FB-2240-9959-4E6CDC955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363272" cy="663352"/>
          </a:xfrm>
        </p:spPr>
        <p:txBody>
          <a:bodyPr>
            <a:normAutofit fontScale="90000"/>
          </a:bodyPr>
          <a:lstStyle/>
          <a:p>
            <a:r>
              <a:rPr lang="fr-FR" dirty="0"/>
              <a:t>et de la </a:t>
            </a:r>
            <a:r>
              <a:rPr lang="fr-FR" dirty="0" err="1"/>
              <a:t>familialisation</a:t>
            </a:r>
            <a:r>
              <a:rPr lang="fr-FR" dirty="0"/>
              <a:t> des minima sociaux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F83F52-0C7E-3F46-9B4F-7EA4E424C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12568"/>
          </a:xfrm>
        </p:spPr>
        <p:txBody>
          <a:bodyPr/>
          <a:lstStyle/>
          <a:p>
            <a:r>
              <a:rPr lang="fr-FR" dirty="0"/>
              <a:t>Les minima sociaux sont </a:t>
            </a:r>
            <a:r>
              <a:rPr lang="fr-FR" dirty="0" err="1"/>
              <a:t>familialisés</a:t>
            </a:r>
            <a:endParaRPr lang="fr-FR" dirty="0"/>
          </a:p>
          <a:p>
            <a:pPr lvl="1"/>
            <a:r>
              <a:rPr lang="fr-FR" dirty="0"/>
              <a:t>réservés aux membres d’un ménage pauvre</a:t>
            </a:r>
          </a:p>
          <a:p>
            <a:pPr lvl="1"/>
            <a:r>
              <a:rPr lang="fr-FR" dirty="0"/>
              <a:t>conception de la pauvreté centrée sur le ménage </a:t>
            </a:r>
          </a:p>
          <a:p>
            <a:pPr lvl="2">
              <a:buFontTx/>
              <a:buChar char="-"/>
            </a:pPr>
            <a:r>
              <a:rPr lang="fr-FR" dirty="0" err="1"/>
              <a:t>hyp</a:t>
            </a:r>
            <a:r>
              <a:rPr lang="fr-FR" dirty="0"/>
              <a:t>. discutable de mise en commun des ressources </a:t>
            </a:r>
            <a:r>
              <a:rPr lang="fr-FR" sz="1600" dirty="0"/>
              <a:t>(</a:t>
            </a:r>
            <a:r>
              <a:rPr lang="fr-FR" sz="1600" dirty="0" err="1"/>
              <a:t>Ponthieux</a:t>
            </a:r>
            <a:r>
              <a:rPr lang="fr-FR" sz="1600" dirty="0"/>
              <a:t>, 2012)</a:t>
            </a:r>
          </a:p>
          <a:p>
            <a:r>
              <a:rPr lang="fr-FR" dirty="0"/>
              <a:t>RSA : une activation paradoxale</a:t>
            </a:r>
          </a:p>
          <a:p>
            <a:pPr lvl="1"/>
            <a:r>
              <a:rPr lang="fr-FR" dirty="0"/>
              <a:t>inciter au retour à l’emploi avec un minimum social </a:t>
            </a:r>
            <a:r>
              <a:rPr lang="fr-FR" dirty="0" err="1"/>
              <a:t>familialisé</a:t>
            </a:r>
            <a:endParaRPr lang="fr-FR" dirty="0"/>
          </a:p>
          <a:p>
            <a:pPr lvl="1">
              <a:buFont typeface="Wingdings" pitchFamily="2" charset="2"/>
              <a:buChar char="Ø"/>
            </a:pPr>
            <a:r>
              <a:rPr lang="fr-FR" sz="1800" i="1" dirty="0"/>
              <a:t>« les droits sont familiaux mais les devoirs sont individuels »</a:t>
            </a:r>
            <a:r>
              <a:rPr lang="fr-FR" sz="1800" dirty="0"/>
              <a:t> (</a:t>
            </a:r>
            <a:r>
              <a:rPr lang="fr-FR" sz="1800" dirty="0" err="1"/>
              <a:t>Périvier</a:t>
            </a:r>
            <a:r>
              <a:rPr lang="fr-FR" sz="1800" dirty="0"/>
              <a:t>, 2019)</a:t>
            </a:r>
            <a:endParaRPr lang="fr-FR" dirty="0"/>
          </a:p>
          <a:p>
            <a:r>
              <a:rPr lang="fr-FR" dirty="0"/>
              <a:t>Un complément d’activité qui exclut les 2è apporteuses de revenu ?</a:t>
            </a:r>
          </a:p>
          <a:p>
            <a:pPr lvl="1"/>
            <a:r>
              <a:rPr lang="fr-FR" dirty="0"/>
              <a:t>36 % des allocataires percevaient le complément d’activité fin 2010</a:t>
            </a:r>
          </a:p>
          <a:p>
            <a:pPr lvl="2"/>
            <a:r>
              <a:rPr lang="fr-FR" dirty="0"/>
              <a:t>seulement 23 % des femmes (contre 48 % des hommes) en couple (Domingo, 2014)</a:t>
            </a:r>
          </a:p>
          <a:p>
            <a:pPr lvl="1"/>
            <a:r>
              <a:rPr lang="fr-FR" dirty="0"/>
              <a:t>la prime d’activité ne semble pas changer la donne (cf. DGCS, 2017)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6C9281-76CA-2240-B207-19BA1B82D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1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3. Une couverture mal assurée du risque de perte de revenu d’activité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4023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SzPct val="90000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2400" dirty="0"/>
              <a:t>Simulation (maquette </a:t>
            </a:r>
            <a:r>
              <a:rPr lang="fr-FR" sz="2400" dirty="0" err="1"/>
              <a:t>Dares</a:t>
            </a:r>
            <a:r>
              <a:rPr lang="fr-FR" sz="2400" dirty="0"/>
              <a:t>) en 2016 (Pauline)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SzPct val="90000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2100" dirty="0"/>
              <a:t>trajectoire de temps partiel peu actif (pas représentative)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Tx/>
              <a:buChar char="-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1900" dirty="0"/>
              <a:t>succession d’épisodes de chômage‏ et d’emploi à temps très partiel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Tx/>
              <a:buChar char="-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1900" dirty="0"/>
              <a:t>avec des périodes en activités réduites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SzPct val="90000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2100" dirty="0"/>
              <a:t>revenus : d’activité, d’indemnisation du chômage, minima sociaux (RSA) et aide au logement</a:t>
            </a:r>
          </a:p>
          <a:p>
            <a:pPr>
              <a:lnSpc>
                <a:spcPct val="110000"/>
              </a:lnSpc>
              <a:spcBef>
                <a:spcPts val="600"/>
              </a:spcBef>
              <a:buSzPct val="90000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dirty="0"/>
              <a:t>Hypothèse de droits constants</a:t>
            </a:r>
            <a:endParaRPr lang="fr-FR" sz="2400" dirty="0"/>
          </a:p>
          <a:p>
            <a:pPr lvl="1">
              <a:lnSpc>
                <a:spcPct val="110000"/>
              </a:lnSpc>
              <a:spcBef>
                <a:spcPts val="600"/>
              </a:spcBef>
              <a:buSzPct val="90000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2100" dirty="0"/>
              <a:t>mais les changements sont fréquents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Tx/>
              <a:buChar char="-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1900" dirty="0"/>
              <a:t>les droits ont déjà changé depuis 2016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2100" dirty="0"/>
              <a:t>une réforme d’ampleur de l’assurance chômage prévue (2019 - 2020)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Tx/>
              <a:buChar char="-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1900" dirty="0"/>
              <a:t>qui justifierait de refaire les calculs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Tx/>
              <a:buChar char="-"/>
              <a:tabLst>
                <a:tab pos="325438" algn="l"/>
                <a:tab pos="430213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</a:tabLst>
            </a:pPr>
            <a:r>
              <a:rPr lang="fr-FR" sz="1900" dirty="0"/>
              <a:t>pour comparer la nouvelle situation en 2020 avec celle de 2016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CC2C7D-C647-BD42-B2A8-A87DE9C76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19336"/>
          </a:xfrm>
        </p:spPr>
        <p:txBody>
          <a:bodyPr>
            <a:normAutofit fontScale="90000"/>
          </a:bodyPr>
          <a:lstStyle/>
          <a:p>
            <a:r>
              <a:rPr lang="fr-FR" dirty="0"/>
              <a:t>Le cas d’une personne seule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D4C9600-7C74-C443-9CA2-BFCB37BDC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9050"/>
            <a:ext cx="1066800" cy="328613"/>
          </a:xfrm>
        </p:spPr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4DA9378-37AB-9D44-806E-A5D66C130F0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14" y="1600200"/>
            <a:ext cx="7489371" cy="4876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797CFD0-98D5-8749-827B-E48C6C02A860}"/>
              </a:ext>
            </a:extLst>
          </p:cNvPr>
          <p:cNvSpPr txBox="1"/>
          <p:nvPr/>
        </p:nvSpPr>
        <p:spPr>
          <a:xfrm>
            <a:off x="1159024" y="1230868"/>
            <a:ext cx="6825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Graphique 1 : célibataire éligible à l’assurance chômage</a:t>
            </a:r>
          </a:p>
        </p:txBody>
      </p:sp>
    </p:spTree>
    <p:extLst>
      <p:ext uri="{BB962C8B-B14F-4D97-AF65-F5344CB8AC3E}">
        <p14:creationId xmlns:p14="http://schemas.microsoft.com/office/powerpoint/2010/main" val="362874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357213-8185-DB45-840A-80F24259D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87" y="771525"/>
            <a:ext cx="6424317" cy="281211"/>
          </a:xfrm>
        </p:spPr>
        <p:txBody>
          <a:bodyPr>
            <a:noAutofit/>
          </a:bodyPr>
          <a:lstStyle/>
          <a:p>
            <a:r>
              <a:rPr lang="fr-FR" sz="2000" dirty="0">
                <a:latin typeface="+mn-lt"/>
              </a:rPr>
              <a:t>Graphique 2 : célibataire non éligible à l’assurance chômage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A84497E-4F99-1B45-9B2D-EBB42058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A93133EB-D2CE-C04E-A371-407FBC38F91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8760"/>
            <a:ext cx="8229600" cy="51845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785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2AF7F1-DDBA-1D44-B7C1-A745B9463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7663"/>
            <a:ext cx="8507288" cy="705073"/>
          </a:xfrm>
        </p:spPr>
        <p:txBody>
          <a:bodyPr>
            <a:normAutofit/>
          </a:bodyPr>
          <a:lstStyle/>
          <a:p>
            <a:r>
              <a:rPr lang="fr-FR" sz="3600" dirty="0"/>
              <a:t>La deuxième apporteuse de revenu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B77A5F-735C-9D4E-A0B7-D45EE840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B4836-D8DB-4E75-BC4C-FD971844375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8EEE2EF-2633-E44E-BC8F-2B658D26FEF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50013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FE8C1E4-3846-404A-9062-C22E420FBB95}"/>
              </a:ext>
            </a:extLst>
          </p:cNvPr>
          <p:cNvSpPr txBox="1"/>
          <p:nvPr/>
        </p:nvSpPr>
        <p:spPr>
          <a:xfrm>
            <a:off x="457201" y="1062335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Graphique 3 : personne éligible à l’assurance chômage ayant un conjoint à temps complet au Smic</a:t>
            </a:r>
          </a:p>
        </p:txBody>
      </p:sp>
    </p:spTree>
    <p:extLst>
      <p:ext uri="{BB962C8B-B14F-4D97-AF65-F5344CB8AC3E}">
        <p14:creationId xmlns:p14="http://schemas.microsoft.com/office/powerpoint/2010/main" val="3338886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2689</TotalTime>
  <Words>556</Words>
  <Application>Microsoft Office PowerPoint</Application>
  <PresentationFormat>Affichage à l'écran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Clarté</vt:lpstr>
      <vt:lpstr>On ne naît pas deuxième apporteuse de revenu, on le devient !  Le précariat féminin à l’épreuve de l’indemnisation du chômage</vt:lpstr>
      <vt:lpstr>Introduction</vt:lpstr>
      <vt:lpstr>1. Le genre des trajectoires précaires</vt:lpstr>
      <vt:lpstr>2. Le précariat féminin à l’épreuve des réformes de l’assurance chômage… </vt:lpstr>
      <vt:lpstr>et de la familialisation des minima sociaux</vt:lpstr>
      <vt:lpstr>3. Une couverture mal assurée du risque de perte de revenu d’activité</vt:lpstr>
      <vt:lpstr>Le cas d’une personne seule</vt:lpstr>
      <vt:lpstr>Graphique 2 : célibataire non éligible à l’assurance chômage</vt:lpstr>
      <vt:lpstr>La deuxième apporteuse de revenu</vt:lpstr>
      <vt:lpstr>Graphique 4 : personne non éligible à l’assurance chômage, ayant un conjoint à temps complet au Smic</vt:lpstr>
      <vt:lpstr>La mère de famille monoparentale</vt:lpstr>
      <vt:lpstr>Graphique 6 : mère isolée d’un enfant non éligible à l’assurance chômage</vt:lpstr>
      <vt:lpstr>4. Que faire des minima sociaux familialisés ?</vt:lpstr>
      <vt:lpstr>Défamilialiser la couverture du risque de perte de revenu d’activité</vt:lpstr>
      <vt:lpstr>Pour conclure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Cadrage</dc:title>
  <dc:creator>a_eydoux</dc:creator>
  <cp:lastModifiedBy>Bilel OSMANE</cp:lastModifiedBy>
  <cp:revision>252</cp:revision>
  <cp:lastPrinted>2015-10-02T16:06:00Z</cp:lastPrinted>
  <dcterms:created xsi:type="dcterms:W3CDTF">2012-09-19T08:46:18Z</dcterms:created>
  <dcterms:modified xsi:type="dcterms:W3CDTF">2019-10-15T08:22:21Z</dcterms:modified>
</cp:coreProperties>
</file>